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6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7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9"/>
  </p:notesMasterIdLst>
  <p:sldIdLst>
    <p:sldId id="257" r:id="rId2"/>
    <p:sldId id="296" r:id="rId3"/>
    <p:sldId id="256" r:id="rId4"/>
    <p:sldId id="287" r:id="rId5"/>
    <p:sldId id="259" r:id="rId6"/>
    <p:sldId id="281" r:id="rId7"/>
    <p:sldId id="285" r:id="rId8"/>
    <p:sldId id="297" r:id="rId9"/>
    <p:sldId id="298" r:id="rId10"/>
    <p:sldId id="286" r:id="rId11"/>
    <p:sldId id="282" r:id="rId12"/>
    <p:sldId id="283" r:id="rId13"/>
    <p:sldId id="293" r:id="rId14"/>
    <p:sldId id="284" r:id="rId15"/>
    <p:sldId id="289" r:id="rId16"/>
    <p:sldId id="294" r:id="rId17"/>
    <p:sldId id="295" r:id="rId18"/>
    <p:sldId id="300" r:id="rId19"/>
    <p:sldId id="288" r:id="rId20"/>
    <p:sldId id="266" r:id="rId21"/>
    <p:sldId id="272" r:id="rId22"/>
    <p:sldId id="264" r:id="rId23"/>
    <p:sldId id="267" r:id="rId24"/>
    <p:sldId id="268" r:id="rId25"/>
    <p:sldId id="270" r:id="rId26"/>
    <p:sldId id="271" r:id="rId27"/>
    <p:sldId id="276" r:id="rId28"/>
    <p:sldId id="269" r:id="rId29"/>
    <p:sldId id="265" r:id="rId30"/>
    <p:sldId id="277" r:id="rId31"/>
    <p:sldId id="278" r:id="rId32"/>
    <p:sldId id="279" r:id="rId33"/>
    <p:sldId id="299" r:id="rId34"/>
    <p:sldId id="273" r:id="rId35"/>
    <p:sldId id="261" r:id="rId36"/>
    <p:sldId id="262" r:id="rId37"/>
    <p:sldId id="280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C151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53" autoAdjust="0"/>
    <p:restoredTop sz="78661" autoAdjust="0"/>
  </p:normalViewPr>
  <p:slideViewPr>
    <p:cSldViewPr snapToGrid="0" showGuides="1">
      <p:cViewPr varScale="1">
        <p:scale>
          <a:sx n="48" d="100"/>
          <a:sy n="48" d="100"/>
        </p:scale>
        <p:origin x="507" y="1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8604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F43E94C-AA73-47B4-828C-F65992DF40F1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D07A4388-1136-4BB6-ABFB-2B4287504331}">
      <dgm:prSet phldrT="[Text]"/>
      <dgm:spPr/>
      <dgm:t>
        <a:bodyPr/>
        <a:lstStyle/>
        <a:p>
          <a:r>
            <a:rPr lang="en-US" dirty="0"/>
            <a:t>Question</a:t>
          </a:r>
        </a:p>
      </dgm:t>
    </dgm:pt>
    <dgm:pt modelId="{5833C191-6560-4723-9D12-2B57F5E8AC0C}" type="parTrans" cxnId="{0E05CBD2-ED12-463E-965B-4316CFACC07F}">
      <dgm:prSet/>
      <dgm:spPr/>
      <dgm:t>
        <a:bodyPr/>
        <a:lstStyle/>
        <a:p>
          <a:endParaRPr lang="en-US"/>
        </a:p>
      </dgm:t>
    </dgm:pt>
    <dgm:pt modelId="{620E6DCF-A4EE-4C95-8C93-351F91A5CE13}" type="sibTrans" cxnId="{0E05CBD2-ED12-463E-965B-4316CFACC07F}">
      <dgm:prSet/>
      <dgm:spPr/>
      <dgm:t>
        <a:bodyPr/>
        <a:lstStyle/>
        <a:p>
          <a:endParaRPr lang="en-US"/>
        </a:p>
      </dgm:t>
    </dgm:pt>
    <dgm:pt modelId="{2937DCF6-BE11-420E-9311-C0054A905AB1}">
      <dgm:prSet phldrT="[Text]"/>
      <dgm:spPr/>
      <dgm:t>
        <a:bodyPr/>
        <a:lstStyle/>
        <a:p>
          <a:r>
            <a:rPr lang="en-US" dirty="0"/>
            <a:t>Passage</a:t>
          </a:r>
        </a:p>
      </dgm:t>
    </dgm:pt>
    <dgm:pt modelId="{B8771C88-FDDA-4D3D-B335-5F8833D60180}" type="parTrans" cxnId="{E4BE3110-A2B9-435B-A2A7-585F6DA1D4B1}">
      <dgm:prSet/>
      <dgm:spPr/>
      <dgm:t>
        <a:bodyPr/>
        <a:lstStyle/>
        <a:p>
          <a:endParaRPr lang="en-US"/>
        </a:p>
      </dgm:t>
    </dgm:pt>
    <dgm:pt modelId="{196B332C-ED76-4FA9-8FCB-9BF3A3B50751}" type="sibTrans" cxnId="{E4BE3110-A2B9-435B-A2A7-585F6DA1D4B1}">
      <dgm:prSet/>
      <dgm:spPr/>
      <dgm:t>
        <a:bodyPr/>
        <a:lstStyle/>
        <a:p>
          <a:endParaRPr lang="en-US"/>
        </a:p>
      </dgm:t>
    </dgm:pt>
    <dgm:pt modelId="{DD5DFED8-B76F-4CDA-B34E-4DB62542D694}">
      <dgm:prSet phldrT="[Text]"/>
      <dgm:spPr>
        <a:solidFill>
          <a:srgbClr val="00B050"/>
        </a:solidFill>
      </dgm:spPr>
      <dgm:t>
        <a:bodyPr/>
        <a:lstStyle/>
        <a:p>
          <a:r>
            <a:rPr lang="en-US" dirty="0"/>
            <a:t>Answer</a:t>
          </a:r>
        </a:p>
      </dgm:t>
    </dgm:pt>
    <dgm:pt modelId="{47071601-E7EC-4088-827D-667B4F97322D}" type="parTrans" cxnId="{21A0617D-E64D-4E09-B2B3-0FFDF2E99C87}">
      <dgm:prSet/>
      <dgm:spPr/>
      <dgm:t>
        <a:bodyPr/>
        <a:lstStyle/>
        <a:p>
          <a:endParaRPr lang="en-US"/>
        </a:p>
      </dgm:t>
    </dgm:pt>
    <dgm:pt modelId="{BEA8DB0D-25EA-4E4F-BD5A-81E9534F679E}" type="sibTrans" cxnId="{21A0617D-E64D-4E09-B2B3-0FFDF2E99C87}">
      <dgm:prSet/>
      <dgm:spPr/>
      <dgm:t>
        <a:bodyPr/>
        <a:lstStyle/>
        <a:p>
          <a:endParaRPr lang="en-US"/>
        </a:p>
      </dgm:t>
    </dgm:pt>
    <dgm:pt modelId="{15A033D3-2AE4-4464-964D-345411BA4E28}" type="pres">
      <dgm:prSet presAssocID="{EF43E94C-AA73-47B4-828C-F65992DF40F1}" presName="linearFlow" presStyleCnt="0">
        <dgm:presLayoutVars>
          <dgm:resizeHandles val="exact"/>
        </dgm:presLayoutVars>
      </dgm:prSet>
      <dgm:spPr/>
    </dgm:pt>
    <dgm:pt modelId="{B6999BFE-413A-4876-9797-8FAF7E8DD373}" type="pres">
      <dgm:prSet presAssocID="{D07A4388-1136-4BB6-ABFB-2B4287504331}" presName="node" presStyleLbl="node1" presStyleIdx="0" presStyleCnt="3" custScaleY="39908">
        <dgm:presLayoutVars>
          <dgm:bulletEnabled val="1"/>
        </dgm:presLayoutVars>
      </dgm:prSet>
      <dgm:spPr/>
    </dgm:pt>
    <dgm:pt modelId="{4707B429-2774-41B8-8A39-AA45C6FC618D}" type="pres">
      <dgm:prSet presAssocID="{620E6DCF-A4EE-4C95-8C93-351F91A5CE13}" presName="sibTrans" presStyleLbl="sibTrans2D1" presStyleIdx="0" presStyleCnt="2" custScaleX="131426"/>
      <dgm:spPr/>
    </dgm:pt>
    <dgm:pt modelId="{E2D31B31-2614-41FD-8936-3BC928FD957E}" type="pres">
      <dgm:prSet presAssocID="{620E6DCF-A4EE-4C95-8C93-351F91A5CE13}" presName="connectorText" presStyleLbl="sibTrans2D1" presStyleIdx="0" presStyleCnt="2"/>
      <dgm:spPr/>
    </dgm:pt>
    <dgm:pt modelId="{65DFD581-6AD6-4AD8-9877-D9A0BB0505A9}" type="pres">
      <dgm:prSet presAssocID="{2937DCF6-BE11-420E-9311-C0054A905AB1}" presName="node" presStyleLbl="node1" presStyleIdx="1" presStyleCnt="3" custScaleY="37241">
        <dgm:presLayoutVars>
          <dgm:bulletEnabled val="1"/>
        </dgm:presLayoutVars>
      </dgm:prSet>
      <dgm:spPr/>
    </dgm:pt>
    <dgm:pt modelId="{C1FFBA1B-D3D2-4F25-8CB9-3D979BA37FAC}" type="pres">
      <dgm:prSet presAssocID="{196B332C-ED76-4FA9-8FCB-9BF3A3B50751}" presName="sibTrans" presStyleLbl="sibTrans2D1" presStyleIdx="1" presStyleCnt="2" custScaleX="132615" custLinFactNeighborY="1001"/>
      <dgm:spPr/>
    </dgm:pt>
    <dgm:pt modelId="{2D87145A-67C5-436F-9320-1660EB8AE854}" type="pres">
      <dgm:prSet presAssocID="{196B332C-ED76-4FA9-8FCB-9BF3A3B50751}" presName="connectorText" presStyleLbl="sibTrans2D1" presStyleIdx="1" presStyleCnt="2"/>
      <dgm:spPr/>
    </dgm:pt>
    <dgm:pt modelId="{073590E2-4740-480F-8D56-1C9D23A0E3A1}" type="pres">
      <dgm:prSet presAssocID="{DD5DFED8-B76F-4CDA-B34E-4DB62542D694}" presName="node" presStyleLbl="node1" presStyleIdx="2" presStyleCnt="3" custScaleY="36000">
        <dgm:presLayoutVars>
          <dgm:bulletEnabled val="1"/>
        </dgm:presLayoutVars>
      </dgm:prSet>
      <dgm:spPr/>
    </dgm:pt>
  </dgm:ptLst>
  <dgm:cxnLst>
    <dgm:cxn modelId="{6B155D41-2694-45F0-A2EA-491E1A1EB45C}" type="presOf" srcId="{EF43E94C-AA73-47B4-828C-F65992DF40F1}" destId="{15A033D3-2AE4-4464-964D-345411BA4E28}" srcOrd="0" destOrd="0" presId="urn:microsoft.com/office/officeart/2005/8/layout/process2"/>
    <dgm:cxn modelId="{E4BE3110-A2B9-435B-A2A7-585F6DA1D4B1}" srcId="{EF43E94C-AA73-47B4-828C-F65992DF40F1}" destId="{2937DCF6-BE11-420E-9311-C0054A905AB1}" srcOrd="1" destOrd="0" parTransId="{B8771C88-FDDA-4D3D-B335-5F8833D60180}" sibTransId="{196B332C-ED76-4FA9-8FCB-9BF3A3B50751}"/>
    <dgm:cxn modelId="{13FD5137-9EA7-43C1-A1E1-BEEFD2D6C86A}" type="presOf" srcId="{D07A4388-1136-4BB6-ABFB-2B4287504331}" destId="{B6999BFE-413A-4876-9797-8FAF7E8DD373}" srcOrd="0" destOrd="0" presId="urn:microsoft.com/office/officeart/2005/8/layout/process2"/>
    <dgm:cxn modelId="{5D590815-78A1-4BAF-AC4F-47479CFE8346}" type="presOf" srcId="{196B332C-ED76-4FA9-8FCB-9BF3A3B50751}" destId="{C1FFBA1B-D3D2-4F25-8CB9-3D979BA37FAC}" srcOrd="0" destOrd="0" presId="urn:microsoft.com/office/officeart/2005/8/layout/process2"/>
    <dgm:cxn modelId="{0E05CBD2-ED12-463E-965B-4316CFACC07F}" srcId="{EF43E94C-AA73-47B4-828C-F65992DF40F1}" destId="{D07A4388-1136-4BB6-ABFB-2B4287504331}" srcOrd="0" destOrd="0" parTransId="{5833C191-6560-4723-9D12-2B57F5E8AC0C}" sibTransId="{620E6DCF-A4EE-4C95-8C93-351F91A5CE13}"/>
    <dgm:cxn modelId="{21A0617D-E64D-4E09-B2B3-0FFDF2E99C87}" srcId="{EF43E94C-AA73-47B4-828C-F65992DF40F1}" destId="{DD5DFED8-B76F-4CDA-B34E-4DB62542D694}" srcOrd="2" destOrd="0" parTransId="{47071601-E7EC-4088-827D-667B4F97322D}" sibTransId="{BEA8DB0D-25EA-4E4F-BD5A-81E9534F679E}"/>
    <dgm:cxn modelId="{1A1A0656-D7F4-48B5-895E-0897052E2092}" type="presOf" srcId="{DD5DFED8-B76F-4CDA-B34E-4DB62542D694}" destId="{073590E2-4740-480F-8D56-1C9D23A0E3A1}" srcOrd="0" destOrd="0" presId="urn:microsoft.com/office/officeart/2005/8/layout/process2"/>
    <dgm:cxn modelId="{575C8AE6-52A6-4B9A-B770-D3ABC342A6DB}" type="presOf" srcId="{620E6DCF-A4EE-4C95-8C93-351F91A5CE13}" destId="{E2D31B31-2614-41FD-8936-3BC928FD957E}" srcOrd="1" destOrd="0" presId="urn:microsoft.com/office/officeart/2005/8/layout/process2"/>
    <dgm:cxn modelId="{B5E9C01A-ED38-454D-B081-AB20BBED2505}" type="presOf" srcId="{196B332C-ED76-4FA9-8FCB-9BF3A3B50751}" destId="{2D87145A-67C5-436F-9320-1660EB8AE854}" srcOrd="1" destOrd="0" presId="urn:microsoft.com/office/officeart/2005/8/layout/process2"/>
    <dgm:cxn modelId="{9A78ECC6-B818-409D-9168-ABF6C6583D11}" type="presOf" srcId="{620E6DCF-A4EE-4C95-8C93-351F91A5CE13}" destId="{4707B429-2774-41B8-8A39-AA45C6FC618D}" srcOrd="0" destOrd="0" presId="urn:microsoft.com/office/officeart/2005/8/layout/process2"/>
    <dgm:cxn modelId="{30D94F60-FB83-482A-BC08-979EAA4ADCD1}" type="presOf" srcId="{2937DCF6-BE11-420E-9311-C0054A905AB1}" destId="{65DFD581-6AD6-4AD8-9877-D9A0BB0505A9}" srcOrd="0" destOrd="0" presId="urn:microsoft.com/office/officeart/2005/8/layout/process2"/>
    <dgm:cxn modelId="{10FF37A2-2344-47DA-B136-B9253599F270}" type="presParOf" srcId="{15A033D3-2AE4-4464-964D-345411BA4E28}" destId="{B6999BFE-413A-4876-9797-8FAF7E8DD373}" srcOrd="0" destOrd="0" presId="urn:microsoft.com/office/officeart/2005/8/layout/process2"/>
    <dgm:cxn modelId="{0EEA20EE-2080-4ABF-B483-43BBD930128E}" type="presParOf" srcId="{15A033D3-2AE4-4464-964D-345411BA4E28}" destId="{4707B429-2774-41B8-8A39-AA45C6FC618D}" srcOrd="1" destOrd="0" presId="urn:microsoft.com/office/officeart/2005/8/layout/process2"/>
    <dgm:cxn modelId="{B0FDB98F-2FE0-46A2-B6FC-C3C03DC01A7E}" type="presParOf" srcId="{4707B429-2774-41B8-8A39-AA45C6FC618D}" destId="{E2D31B31-2614-41FD-8936-3BC928FD957E}" srcOrd="0" destOrd="0" presId="urn:microsoft.com/office/officeart/2005/8/layout/process2"/>
    <dgm:cxn modelId="{31F84C30-E368-4AAE-A702-1693E6E4D2C3}" type="presParOf" srcId="{15A033D3-2AE4-4464-964D-345411BA4E28}" destId="{65DFD581-6AD6-4AD8-9877-D9A0BB0505A9}" srcOrd="2" destOrd="0" presId="urn:microsoft.com/office/officeart/2005/8/layout/process2"/>
    <dgm:cxn modelId="{DD30C5EA-EE9D-46FA-85D6-6E9639F04562}" type="presParOf" srcId="{15A033D3-2AE4-4464-964D-345411BA4E28}" destId="{C1FFBA1B-D3D2-4F25-8CB9-3D979BA37FAC}" srcOrd="3" destOrd="0" presId="urn:microsoft.com/office/officeart/2005/8/layout/process2"/>
    <dgm:cxn modelId="{0BB6D7DA-5A84-4378-8C9A-271995AF8190}" type="presParOf" srcId="{C1FFBA1B-D3D2-4F25-8CB9-3D979BA37FAC}" destId="{2D87145A-67C5-436F-9320-1660EB8AE854}" srcOrd="0" destOrd="0" presId="urn:microsoft.com/office/officeart/2005/8/layout/process2"/>
    <dgm:cxn modelId="{FB6E1287-16C4-4324-8907-6B9892B168ED}" type="presParOf" srcId="{15A033D3-2AE4-4464-964D-345411BA4E28}" destId="{073590E2-4740-480F-8D56-1C9D23A0E3A1}" srcOrd="4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F43E94C-AA73-47B4-828C-F65992DF40F1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D07A4388-1136-4BB6-ABFB-2B4287504331}">
      <dgm:prSet phldrT="[Text]"/>
      <dgm:spPr/>
      <dgm:t>
        <a:bodyPr/>
        <a:lstStyle/>
        <a:p>
          <a:r>
            <a:rPr lang="en-US" dirty="0"/>
            <a:t>Question</a:t>
          </a:r>
        </a:p>
      </dgm:t>
    </dgm:pt>
    <dgm:pt modelId="{5833C191-6560-4723-9D12-2B57F5E8AC0C}" type="parTrans" cxnId="{0E05CBD2-ED12-463E-965B-4316CFACC07F}">
      <dgm:prSet/>
      <dgm:spPr/>
      <dgm:t>
        <a:bodyPr/>
        <a:lstStyle/>
        <a:p>
          <a:endParaRPr lang="en-US"/>
        </a:p>
      </dgm:t>
    </dgm:pt>
    <dgm:pt modelId="{620E6DCF-A4EE-4C95-8C93-351F91A5CE13}" type="sibTrans" cxnId="{0E05CBD2-ED12-463E-965B-4316CFACC07F}">
      <dgm:prSet/>
      <dgm:spPr/>
      <dgm:t>
        <a:bodyPr/>
        <a:lstStyle/>
        <a:p>
          <a:endParaRPr lang="en-US"/>
        </a:p>
      </dgm:t>
    </dgm:pt>
    <dgm:pt modelId="{2937DCF6-BE11-420E-9311-C0054A905AB1}">
      <dgm:prSet phldrT="[Text]"/>
      <dgm:spPr/>
      <dgm:t>
        <a:bodyPr/>
        <a:lstStyle/>
        <a:p>
          <a:r>
            <a:rPr lang="en-US" dirty="0"/>
            <a:t>Document</a:t>
          </a:r>
        </a:p>
      </dgm:t>
    </dgm:pt>
    <dgm:pt modelId="{B8771C88-FDDA-4D3D-B335-5F8833D60180}" type="parTrans" cxnId="{E4BE3110-A2B9-435B-A2A7-585F6DA1D4B1}">
      <dgm:prSet/>
      <dgm:spPr/>
      <dgm:t>
        <a:bodyPr/>
        <a:lstStyle/>
        <a:p>
          <a:endParaRPr lang="en-US"/>
        </a:p>
      </dgm:t>
    </dgm:pt>
    <dgm:pt modelId="{196B332C-ED76-4FA9-8FCB-9BF3A3B50751}" type="sibTrans" cxnId="{E4BE3110-A2B9-435B-A2A7-585F6DA1D4B1}">
      <dgm:prSet/>
      <dgm:spPr/>
      <dgm:t>
        <a:bodyPr/>
        <a:lstStyle/>
        <a:p>
          <a:endParaRPr lang="en-US"/>
        </a:p>
      </dgm:t>
    </dgm:pt>
    <dgm:pt modelId="{DD5DFED8-B76F-4CDA-B34E-4DB62542D694}">
      <dgm:prSet phldrT="[Text]"/>
      <dgm:spPr>
        <a:solidFill>
          <a:srgbClr val="00B050"/>
        </a:solidFill>
      </dgm:spPr>
      <dgm:t>
        <a:bodyPr/>
        <a:lstStyle/>
        <a:p>
          <a:r>
            <a:rPr lang="en-US" dirty="0"/>
            <a:t>Answer</a:t>
          </a:r>
        </a:p>
      </dgm:t>
    </dgm:pt>
    <dgm:pt modelId="{47071601-E7EC-4088-827D-667B4F97322D}" type="parTrans" cxnId="{21A0617D-E64D-4E09-B2B3-0FFDF2E99C87}">
      <dgm:prSet/>
      <dgm:spPr/>
      <dgm:t>
        <a:bodyPr/>
        <a:lstStyle/>
        <a:p>
          <a:endParaRPr lang="en-US"/>
        </a:p>
      </dgm:t>
    </dgm:pt>
    <dgm:pt modelId="{BEA8DB0D-25EA-4E4F-BD5A-81E9534F679E}" type="sibTrans" cxnId="{21A0617D-E64D-4E09-B2B3-0FFDF2E99C87}">
      <dgm:prSet/>
      <dgm:spPr/>
      <dgm:t>
        <a:bodyPr/>
        <a:lstStyle/>
        <a:p>
          <a:endParaRPr lang="en-US"/>
        </a:p>
      </dgm:t>
    </dgm:pt>
    <dgm:pt modelId="{15A033D3-2AE4-4464-964D-345411BA4E28}" type="pres">
      <dgm:prSet presAssocID="{EF43E94C-AA73-47B4-828C-F65992DF40F1}" presName="linearFlow" presStyleCnt="0">
        <dgm:presLayoutVars>
          <dgm:resizeHandles val="exact"/>
        </dgm:presLayoutVars>
      </dgm:prSet>
      <dgm:spPr/>
    </dgm:pt>
    <dgm:pt modelId="{B6999BFE-413A-4876-9797-8FAF7E8DD373}" type="pres">
      <dgm:prSet presAssocID="{D07A4388-1136-4BB6-ABFB-2B4287504331}" presName="node" presStyleLbl="node1" presStyleIdx="0" presStyleCnt="3" custScaleY="39908">
        <dgm:presLayoutVars>
          <dgm:bulletEnabled val="1"/>
        </dgm:presLayoutVars>
      </dgm:prSet>
      <dgm:spPr/>
    </dgm:pt>
    <dgm:pt modelId="{4707B429-2774-41B8-8A39-AA45C6FC618D}" type="pres">
      <dgm:prSet presAssocID="{620E6DCF-A4EE-4C95-8C93-351F91A5CE13}" presName="sibTrans" presStyleLbl="sibTrans2D1" presStyleIdx="0" presStyleCnt="2" custScaleX="131426"/>
      <dgm:spPr/>
    </dgm:pt>
    <dgm:pt modelId="{E2D31B31-2614-41FD-8936-3BC928FD957E}" type="pres">
      <dgm:prSet presAssocID="{620E6DCF-A4EE-4C95-8C93-351F91A5CE13}" presName="connectorText" presStyleLbl="sibTrans2D1" presStyleIdx="0" presStyleCnt="2"/>
      <dgm:spPr/>
    </dgm:pt>
    <dgm:pt modelId="{65DFD581-6AD6-4AD8-9877-D9A0BB0505A9}" type="pres">
      <dgm:prSet presAssocID="{2937DCF6-BE11-420E-9311-C0054A905AB1}" presName="node" presStyleLbl="node1" presStyleIdx="1" presStyleCnt="3" custScaleY="37241">
        <dgm:presLayoutVars>
          <dgm:bulletEnabled val="1"/>
        </dgm:presLayoutVars>
      </dgm:prSet>
      <dgm:spPr/>
    </dgm:pt>
    <dgm:pt modelId="{C1FFBA1B-D3D2-4F25-8CB9-3D979BA37FAC}" type="pres">
      <dgm:prSet presAssocID="{196B332C-ED76-4FA9-8FCB-9BF3A3B50751}" presName="sibTrans" presStyleLbl="sibTrans2D1" presStyleIdx="1" presStyleCnt="2" custScaleX="132615" custLinFactNeighborY="1001"/>
      <dgm:spPr/>
    </dgm:pt>
    <dgm:pt modelId="{2D87145A-67C5-436F-9320-1660EB8AE854}" type="pres">
      <dgm:prSet presAssocID="{196B332C-ED76-4FA9-8FCB-9BF3A3B50751}" presName="connectorText" presStyleLbl="sibTrans2D1" presStyleIdx="1" presStyleCnt="2"/>
      <dgm:spPr/>
    </dgm:pt>
    <dgm:pt modelId="{073590E2-4740-480F-8D56-1C9D23A0E3A1}" type="pres">
      <dgm:prSet presAssocID="{DD5DFED8-B76F-4CDA-B34E-4DB62542D694}" presName="node" presStyleLbl="node1" presStyleIdx="2" presStyleCnt="3" custScaleY="36000">
        <dgm:presLayoutVars>
          <dgm:bulletEnabled val="1"/>
        </dgm:presLayoutVars>
      </dgm:prSet>
      <dgm:spPr/>
    </dgm:pt>
  </dgm:ptLst>
  <dgm:cxnLst>
    <dgm:cxn modelId="{6B155D41-2694-45F0-A2EA-491E1A1EB45C}" type="presOf" srcId="{EF43E94C-AA73-47B4-828C-F65992DF40F1}" destId="{15A033D3-2AE4-4464-964D-345411BA4E28}" srcOrd="0" destOrd="0" presId="urn:microsoft.com/office/officeart/2005/8/layout/process2"/>
    <dgm:cxn modelId="{13FD5137-9EA7-43C1-A1E1-BEEFD2D6C86A}" type="presOf" srcId="{D07A4388-1136-4BB6-ABFB-2B4287504331}" destId="{B6999BFE-413A-4876-9797-8FAF7E8DD373}" srcOrd="0" destOrd="0" presId="urn:microsoft.com/office/officeart/2005/8/layout/process2"/>
    <dgm:cxn modelId="{E4BE3110-A2B9-435B-A2A7-585F6DA1D4B1}" srcId="{EF43E94C-AA73-47B4-828C-F65992DF40F1}" destId="{2937DCF6-BE11-420E-9311-C0054A905AB1}" srcOrd="1" destOrd="0" parTransId="{B8771C88-FDDA-4D3D-B335-5F8833D60180}" sibTransId="{196B332C-ED76-4FA9-8FCB-9BF3A3B50751}"/>
    <dgm:cxn modelId="{5D590815-78A1-4BAF-AC4F-47479CFE8346}" type="presOf" srcId="{196B332C-ED76-4FA9-8FCB-9BF3A3B50751}" destId="{C1FFBA1B-D3D2-4F25-8CB9-3D979BA37FAC}" srcOrd="0" destOrd="0" presId="urn:microsoft.com/office/officeart/2005/8/layout/process2"/>
    <dgm:cxn modelId="{0E05CBD2-ED12-463E-965B-4316CFACC07F}" srcId="{EF43E94C-AA73-47B4-828C-F65992DF40F1}" destId="{D07A4388-1136-4BB6-ABFB-2B4287504331}" srcOrd="0" destOrd="0" parTransId="{5833C191-6560-4723-9D12-2B57F5E8AC0C}" sibTransId="{620E6DCF-A4EE-4C95-8C93-351F91A5CE13}"/>
    <dgm:cxn modelId="{21A0617D-E64D-4E09-B2B3-0FFDF2E99C87}" srcId="{EF43E94C-AA73-47B4-828C-F65992DF40F1}" destId="{DD5DFED8-B76F-4CDA-B34E-4DB62542D694}" srcOrd="2" destOrd="0" parTransId="{47071601-E7EC-4088-827D-667B4F97322D}" sibTransId="{BEA8DB0D-25EA-4E4F-BD5A-81E9534F679E}"/>
    <dgm:cxn modelId="{1A1A0656-D7F4-48B5-895E-0897052E2092}" type="presOf" srcId="{DD5DFED8-B76F-4CDA-B34E-4DB62542D694}" destId="{073590E2-4740-480F-8D56-1C9D23A0E3A1}" srcOrd="0" destOrd="0" presId="urn:microsoft.com/office/officeart/2005/8/layout/process2"/>
    <dgm:cxn modelId="{575C8AE6-52A6-4B9A-B770-D3ABC342A6DB}" type="presOf" srcId="{620E6DCF-A4EE-4C95-8C93-351F91A5CE13}" destId="{E2D31B31-2614-41FD-8936-3BC928FD957E}" srcOrd="1" destOrd="0" presId="urn:microsoft.com/office/officeart/2005/8/layout/process2"/>
    <dgm:cxn modelId="{B5E9C01A-ED38-454D-B081-AB20BBED2505}" type="presOf" srcId="{196B332C-ED76-4FA9-8FCB-9BF3A3B50751}" destId="{2D87145A-67C5-436F-9320-1660EB8AE854}" srcOrd="1" destOrd="0" presId="urn:microsoft.com/office/officeart/2005/8/layout/process2"/>
    <dgm:cxn modelId="{9A78ECC6-B818-409D-9168-ABF6C6583D11}" type="presOf" srcId="{620E6DCF-A4EE-4C95-8C93-351F91A5CE13}" destId="{4707B429-2774-41B8-8A39-AA45C6FC618D}" srcOrd="0" destOrd="0" presId="urn:microsoft.com/office/officeart/2005/8/layout/process2"/>
    <dgm:cxn modelId="{30D94F60-FB83-482A-BC08-979EAA4ADCD1}" type="presOf" srcId="{2937DCF6-BE11-420E-9311-C0054A905AB1}" destId="{65DFD581-6AD6-4AD8-9877-D9A0BB0505A9}" srcOrd="0" destOrd="0" presId="urn:microsoft.com/office/officeart/2005/8/layout/process2"/>
    <dgm:cxn modelId="{10FF37A2-2344-47DA-B136-B9253599F270}" type="presParOf" srcId="{15A033D3-2AE4-4464-964D-345411BA4E28}" destId="{B6999BFE-413A-4876-9797-8FAF7E8DD373}" srcOrd="0" destOrd="0" presId="urn:microsoft.com/office/officeart/2005/8/layout/process2"/>
    <dgm:cxn modelId="{0EEA20EE-2080-4ABF-B483-43BBD930128E}" type="presParOf" srcId="{15A033D3-2AE4-4464-964D-345411BA4E28}" destId="{4707B429-2774-41B8-8A39-AA45C6FC618D}" srcOrd="1" destOrd="0" presId="urn:microsoft.com/office/officeart/2005/8/layout/process2"/>
    <dgm:cxn modelId="{B0FDB98F-2FE0-46A2-B6FC-C3C03DC01A7E}" type="presParOf" srcId="{4707B429-2774-41B8-8A39-AA45C6FC618D}" destId="{E2D31B31-2614-41FD-8936-3BC928FD957E}" srcOrd="0" destOrd="0" presId="urn:microsoft.com/office/officeart/2005/8/layout/process2"/>
    <dgm:cxn modelId="{31F84C30-E368-4AAE-A702-1693E6E4D2C3}" type="presParOf" srcId="{15A033D3-2AE4-4464-964D-345411BA4E28}" destId="{65DFD581-6AD6-4AD8-9877-D9A0BB0505A9}" srcOrd="2" destOrd="0" presId="urn:microsoft.com/office/officeart/2005/8/layout/process2"/>
    <dgm:cxn modelId="{DD30C5EA-EE9D-46FA-85D6-6E9639F04562}" type="presParOf" srcId="{15A033D3-2AE4-4464-964D-345411BA4E28}" destId="{C1FFBA1B-D3D2-4F25-8CB9-3D979BA37FAC}" srcOrd="3" destOrd="0" presId="urn:microsoft.com/office/officeart/2005/8/layout/process2"/>
    <dgm:cxn modelId="{0BB6D7DA-5A84-4378-8C9A-271995AF8190}" type="presParOf" srcId="{C1FFBA1B-D3D2-4F25-8CB9-3D979BA37FAC}" destId="{2D87145A-67C5-436F-9320-1660EB8AE854}" srcOrd="0" destOrd="0" presId="urn:microsoft.com/office/officeart/2005/8/layout/process2"/>
    <dgm:cxn modelId="{FB6E1287-16C4-4324-8907-6B9892B168ED}" type="presParOf" srcId="{15A033D3-2AE4-4464-964D-345411BA4E28}" destId="{073590E2-4740-480F-8D56-1C9D23A0E3A1}" srcOrd="4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F43E94C-AA73-47B4-828C-F65992DF40F1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D07A4388-1136-4BB6-ABFB-2B4287504331}">
      <dgm:prSet phldrT="[Text]"/>
      <dgm:spPr/>
      <dgm:t>
        <a:bodyPr/>
        <a:lstStyle/>
        <a:p>
          <a:r>
            <a:rPr lang="en-US" dirty="0"/>
            <a:t>Question</a:t>
          </a:r>
        </a:p>
      </dgm:t>
    </dgm:pt>
    <dgm:pt modelId="{5833C191-6560-4723-9D12-2B57F5E8AC0C}" type="parTrans" cxnId="{0E05CBD2-ED12-463E-965B-4316CFACC07F}">
      <dgm:prSet/>
      <dgm:spPr/>
      <dgm:t>
        <a:bodyPr/>
        <a:lstStyle/>
        <a:p>
          <a:endParaRPr lang="en-US"/>
        </a:p>
      </dgm:t>
    </dgm:pt>
    <dgm:pt modelId="{620E6DCF-A4EE-4C95-8C93-351F91A5CE13}" type="sibTrans" cxnId="{0E05CBD2-ED12-463E-965B-4316CFACC07F}">
      <dgm:prSet/>
      <dgm:spPr/>
      <dgm:t>
        <a:bodyPr/>
        <a:lstStyle/>
        <a:p>
          <a:endParaRPr lang="en-US"/>
        </a:p>
      </dgm:t>
    </dgm:pt>
    <dgm:pt modelId="{2937DCF6-BE11-420E-9311-C0054A905AB1}">
      <dgm:prSet phldrT="[Text]"/>
      <dgm:spPr/>
      <dgm:t>
        <a:bodyPr/>
        <a:lstStyle/>
        <a:p>
          <a:r>
            <a:rPr lang="en-US" dirty="0"/>
            <a:t>Index of Documents</a:t>
          </a:r>
        </a:p>
      </dgm:t>
    </dgm:pt>
    <dgm:pt modelId="{B8771C88-FDDA-4D3D-B335-5F8833D60180}" type="parTrans" cxnId="{E4BE3110-A2B9-435B-A2A7-585F6DA1D4B1}">
      <dgm:prSet/>
      <dgm:spPr/>
      <dgm:t>
        <a:bodyPr/>
        <a:lstStyle/>
        <a:p>
          <a:endParaRPr lang="en-US"/>
        </a:p>
      </dgm:t>
    </dgm:pt>
    <dgm:pt modelId="{196B332C-ED76-4FA9-8FCB-9BF3A3B50751}" type="sibTrans" cxnId="{E4BE3110-A2B9-435B-A2A7-585F6DA1D4B1}">
      <dgm:prSet/>
      <dgm:spPr/>
      <dgm:t>
        <a:bodyPr/>
        <a:lstStyle/>
        <a:p>
          <a:endParaRPr lang="en-US"/>
        </a:p>
      </dgm:t>
    </dgm:pt>
    <dgm:pt modelId="{DD5DFED8-B76F-4CDA-B34E-4DB62542D694}">
      <dgm:prSet phldrT="[Text]"/>
      <dgm:spPr>
        <a:solidFill>
          <a:srgbClr val="00B050"/>
        </a:solidFill>
      </dgm:spPr>
      <dgm:t>
        <a:bodyPr/>
        <a:lstStyle/>
        <a:p>
          <a:r>
            <a:rPr lang="en-US" dirty="0"/>
            <a:t>Answer</a:t>
          </a:r>
        </a:p>
      </dgm:t>
    </dgm:pt>
    <dgm:pt modelId="{47071601-E7EC-4088-827D-667B4F97322D}" type="parTrans" cxnId="{21A0617D-E64D-4E09-B2B3-0FFDF2E99C87}">
      <dgm:prSet/>
      <dgm:spPr/>
      <dgm:t>
        <a:bodyPr/>
        <a:lstStyle/>
        <a:p>
          <a:endParaRPr lang="en-US"/>
        </a:p>
      </dgm:t>
    </dgm:pt>
    <dgm:pt modelId="{BEA8DB0D-25EA-4E4F-BD5A-81E9534F679E}" type="sibTrans" cxnId="{21A0617D-E64D-4E09-B2B3-0FFDF2E99C87}">
      <dgm:prSet/>
      <dgm:spPr/>
      <dgm:t>
        <a:bodyPr/>
        <a:lstStyle/>
        <a:p>
          <a:endParaRPr lang="en-US"/>
        </a:p>
      </dgm:t>
    </dgm:pt>
    <dgm:pt modelId="{15A033D3-2AE4-4464-964D-345411BA4E28}" type="pres">
      <dgm:prSet presAssocID="{EF43E94C-AA73-47B4-828C-F65992DF40F1}" presName="linearFlow" presStyleCnt="0">
        <dgm:presLayoutVars>
          <dgm:resizeHandles val="exact"/>
        </dgm:presLayoutVars>
      </dgm:prSet>
      <dgm:spPr/>
    </dgm:pt>
    <dgm:pt modelId="{B6999BFE-413A-4876-9797-8FAF7E8DD373}" type="pres">
      <dgm:prSet presAssocID="{D07A4388-1136-4BB6-ABFB-2B4287504331}" presName="node" presStyleLbl="node1" presStyleIdx="0" presStyleCnt="3" custScaleY="39908">
        <dgm:presLayoutVars>
          <dgm:bulletEnabled val="1"/>
        </dgm:presLayoutVars>
      </dgm:prSet>
      <dgm:spPr/>
    </dgm:pt>
    <dgm:pt modelId="{4707B429-2774-41B8-8A39-AA45C6FC618D}" type="pres">
      <dgm:prSet presAssocID="{620E6DCF-A4EE-4C95-8C93-351F91A5CE13}" presName="sibTrans" presStyleLbl="sibTrans2D1" presStyleIdx="0" presStyleCnt="2" custScaleX="131426"/>
      <dgm:spPr/>
    </dgm:pt>
    <dgm:pt modelId="{E2D31B31-2614-41FD-8936-3BC928FD957E}" type="pres">
      <dgm:prSet presAssocID="{620E6DCF-A4EE-4C95-8C93-351F91A5CE13}" presName="connectorText" presStyleLbl="sibTrans2D1" presStyleIdx="0" presStyleCnt="2"/>
      <dgm:spPr/>
    </dgm:pt>
    <dgm:pt modelId="{65DFD581-6AD6-4AD8-9877-D9A0BB0505A9}" type="pres">
      <dgm:prSet presAssocID="{2937DCF6-BE11-420E-9311-C0054A905AB1}" presName="node" presStyleLbl="node1" presStyleIdx="1" presStyleCnt="3" custScaleY="37241">
        <dgm:presLayoutVars>
          <dgm:bulletEnabled val="1"/>
        </dgm:presLayoutVars>
      </dgm:prSet>
      <dgm:spPr/>
    </dgm:pt>
    <dgm:pt modelId="{C1FFBA1B-D3D2-4F25-8CB9-3D979BA37FAC}" type="pres">
      <dgm:prSet presAssocID="{196B332C-ED76-4FA9-8FCB-9BF3A3B50751}" presName="sibTrans" presStyleLbl="sibTrans2D1" presStyleIdx="1" presStyleCnt="2" custScaleX="132615" custLinFactNeighborY="1001"/>
      <dgm:spPr/>
    </dgm:pt>
    <dgm:pt modelId="{2D87145A-67C5-436F-9320-1660EB8AE854}" type="pres">
      <dgm:prSet presAssocID="{196B332C-ED76-4FA9-8FCB-9BF3A3B50751}" presName="connectorText" presStyleLbl="sibTrans2D1" presStyleIdx="1" presStyleCnt="2"/>
      <dgm:spPr/>
    </dgm:pt>
    <dgm:pt modelId="{073590E2-4740-480F-8D56-1C9D23A0E3A1}" type="pres">
      <dgm:prSet presAssocID="{DD5DFED8-B76F-4CDA-B34E-4DB62542D694}" presName="node" presStyleLbl="node1" presStyleIdx="2" presStyleCnt="3" custScaleY="36000">
        <dgm:presLayoutVars>
          <dgm:bulletEnabled val="1"/>
        </dgm:presLayoutVars>
      </dgm:prSet>
      <dgm:spPr/>
    </dgm:pt>
  </dgm:ptLst>
  <dgm:cxnLst>
    <dgm:cxn modelId="{6B155D41-2694-45F0-A2EA-491E1A1EB45C}" type="presOf" srcId="{EF43E94C-AA73-47B4-828C-F65992DF40F1}" destId="{15A033D3-2AE4-4464-964D-345411BA4E28}" srcOrd="0" destOrd="0" presId="urn:microsoft.com/office/officeart/2005/8/layout/process2"/>
    <dgm:cxn modelId="{E4BE3110-A2B9-435B-A2A7-585F6DA1D4B1}" srcId="{EF43E94C-AA73-47B4-828C-F65992DF40F1}" destId="{2937DCF6-BE11-420E-9311-C0054A905AB1}" srcOrd="1" destOrd="0" parTransId="{B8771C88-FDDA-4D3D-B335-5F8833D60180}" sibTransId="{196B332C-ED76-4FA9-8FCB-9BF3A3B50751}"/>
    <dgm:cxn modelId="{13FD5137-9EA7-43C1-A1E1-BEEFD2D6C86A}" type="presOf" srcId="{D07A4388-1136-4BB6-ABFB-2B4287504331}" destId="{B6999BFE-413A-4876-9797-8FAF7E8DD373}" srcOrd="0" destOrd="0" presId="urn:microsoft.com/office/officeart/2005/8/layout/process2"/>
    <dgm:cxn modelId="{5D590815-78A1-4BAF-AC4F-47479CFE8346}" type="presOf" srcId="{196B332C-ED76-4FA9-8FCB-9BF3A3B50751}" destId="{C1FFBA1B-D3D2-4F25-8CB9-3D979BA37FAC}" srcOrd="0" destOrd="0" presId="urn:microsoft.com/office/officeart/2005/8/layout/process2"/>
    <dgm:cxn modelId="{0E05CBD2-ED12-463E-965B-4316CFACC07F}" srcId="{EF43E94C-AA73-47B4-828C-F65992DF40F1}" destId="{D07A4388-1136-4BB6-ABFB-2B4287504331}" srcOrd="0" destOrd="0" parTransId="{5833C191-6560-4723-9D12-2B57F5E8AC0C}" sibTransId="{620E6DCF-A4EE-4C95-8C93-351F91A5CE13}"/>
    <dgm:cxn modelId="{21A0617D-E64D-4E09-B2B3-0FFDF2E99C87}" srcId="{EF43E94C-AA73-47B4-828C-F65992DF40F1}" destId="{DD5DFED8-B76F-4CDA-B34E-4DB62542D694}" srcOrd="2" destOrd="0" parTransId="{47071601-E7EC-4088-827D-667B4F97322D}" sibTransId="{BEA8DB0D-25EA-4E4F-BD5A-81E9534F679E}"/>
    <dgm:cxn modelId="{1A1A0656-D7F4-48B5-895E-0897052E2092}" type="presOf" srcId="{DD5DFED8-B76F-4CDA-B34E-4DB62542D694}" destId="{073590E2-4740-480F-8D56-1C9D23A0E3A1}" srcOrd="0" destOrd="0" presId="urn:microsoft.com/office/officeart/2005/8/layout/process2"/>
    <dgm:cxn modelId="{575C8AE6-52A6-4B9A-B770-D3ABC342A6DB}" type="presOf" srcId="{620E6DCF-A4EE-4C95-8C93-351F91A5CE13}" destId="{E2D31B31-2614-41FD-8936-3BC928FD957E}" srcOrd="1" destOrd="0" presId="urn:microsoft.com/office/officeart/2005/8/layout/process2"/>
    <dgm:cxn modelId="{B5E9C01A-ED38-454D-B081-AB20BBED2505}" type="presOf" srcId="{196B332C-ED76-4FA9-8FCB-9BF3A3B50751}" destId="{2D87145A-67C5-436F-9320-1660EB8AE854}" srcOrd="1" destOrd="0" presId="urn:microsoft.com/office/officeart/2005/8/layout/process2"/>
    <dgm:cxn modelId="{9A78ECC6-B818-409D-9168-ABF6C6583D11}" type="presOf" srcId="{620E6DCF-A4EE-4C95-8C93-351F91A5CE13}" destId="{4707B429-2774-41B8-8A39-AA45C6FC618D}" srcOrd="0" destOrd="0" presId="urn:microsoft.com/office/officeart/2005/8/layout/process2"/>
    <dgm:cxn modelId="{30D94F60-FB83-482A-BC08-979EAA4ADCD1}" type="presOf" srcId="{2937DCF6-BE11-420E-9311-C0054A905AB1}" destId="{65DFD581-6AD6-4AD8-9877-D9A0BB0505A9}" srcOrd="0" destOrd="0" presId="urn:microsoft.com/office/officeart/2005/8/layout/process2"/>
    <dgm:cxn modelId="{10FF37A2-2344-47DA-B136-B9253599F270}" type="presParOf" srcId="{15A033D3-2AE4-4464-964D-345411BA4E28}" destId="{B6999BFE-413A-4876-9797-8FAF7E8DD373}" srcOrd="0" destOrd="0" presId="urn:microsoft.com/office/officeart/2005/8/layout/process2"/>
    <dgm:cxn modelId="{0EEA20EE-2080-4ABF-B483-43BBD930128E}" type="presParOf" srcId="{15A033D3-2AE4-4464-964D-345411BA4E28}" destId="{4707B429-2774-41B8-8A39-AA45C6FC618D}" srcOrd="1" destOrd="0" presId="urn:microsoft.com/office/officeart/2005/8/layout/process2"/>
    <dgm:cxn modelId="{B0FDB98F-2FE0-46A2-B6FC-C3C03DC01A7E}" type="presParOf" srcId="{4707B429-2774-41B8-8A39-AA45C6FC618D}" destId="{E2D31B31-2614-41FD-8936-3BC928FD957E}" srcOrd="0" destOrd="0" presId="urn:microsoft.com/office/officeart/2005/8/layout/process2"/>
    <dgm:cxn modelId="{31F84C30-E368-4AAE-A702-1693E6E4D2C3}" type="presParOf" srcId="{15A033D3-2AE4-4464-964D-345411BA4E28}" destId="{65DFD581-6AD6-4AD8-9877-D9A0BB0505A9}" srcOrd="2" destOrd="0" presId="urn:microsoft.com/office/officeart/2005/8/layout/process2"/>
    <dgm:cxn modelId="{DD30C5EA-EE9D-46FA-85D6-6E9639F04562}" type="presParOf" srcId="{15A033D3-2AE4-4464-964D-345411BA4E28}" destId="{C1FFBA1B-D3D2-4F25-8CB9-3D979BA37FAC}" srcOrd="3" destOrd="0" presId="urn:microsoft.com/office/officeart/2005/8/layout/process2"/>
    <dgm:cxn modelId="{0BB6D7DA-5A84-4378-8C9A-271995AF8190}" type="presParOf" srcId="{C1FFBA1B-D3D2-4F25-8CB9-3D979BA37FAC}" destId="{2D87145A-67C5-436F-9320-1660EB8AE854}" srcOrd="0" destOrd="0" presId="urn:microsoft.com/office/officeart/2005/8/layout/process2"/>
    <dgm:cxn modelId="{FB6E1287-16C4-4324-8907-6B9892B168ED}" type="presParOf" srcId="{15A033D3-2AE4-4464-964D-345411BA4E28}" destId="{073590E2-4740-480F-8D56-1C9D23A0E3A1}" srcOrd="4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6999BFE-413A-4876-9797-8FAF7E8DD373}">
      <dsp:nvSpPr>
        <dsp:cNvPr id="0" name=""/>
        <dsp:cNvSpPr/>
      </dsp:nvSpPr>
      <dsp:spPr>
        <a:xfrm>
          <a:off x="1853458" y="2033"/>
          <a:ext cx="3971614" cy="88055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Question</a:t>
          </a:r>
        </a:p>
      </dsp:txBody>
      <dsp:txXfrm>
        <a:off x="1879248" y="27823"/>
        <a:ext cx="3920034" cy="828971"/>
      </dsp:txXfrm>
    </dsp:sp>
    <dsp:sp modelId="{4707B429-2774-41B8-8A39-AA45C6FC618D}">
      <dsp:nvSpPr>
        <dsp:cNvPr id="0" name=""/>
        <dsp:cNvSpPr/>
      </dsp:nvSpPr>
      <dsp:spPr>
        <a:xfrm rot="5400000">
          <a:off x="3295543" y="937746"/>
          <a:ext cx="1087444" cy="99290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500" kern="1200"/>
        </a:p>
      </dsp:txBody>
      <dsp:txXfrm rot="-5400000">
        <a:off x="3541395" y="890476"/>
        <a:ext cx="595741" cy="789573"/>
      </dsp:txXfrm>
    </dsp:sp>
    <dsp:sp modelId="{65DFD581-6AD6-4AD8-9877-D9A0BB0505A9}">
      <dsp:nvSpPr>
        <dsp:cNvPr id="0" name=""/>
        <dsp:cNvSpPr/>
      </dsp:nvSpPr>
      <dsp:spPr>
        <a:xfrm>
          <a:off x="1853458" y="1985811"/>
          <a:ext cx="3971614" cy="8217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Passage</a:t>
          </a:r>
        </a:p>
      </dsp:txBody>
      <dsp:txXfrm>
        <a:off x="1877525" y="2009878"/>
        <a:ext cx="3923480" cy="773571"/>
      </dsp:txXfrm>
    </dsp:sp>
    <dsp:sp modelId="{C1FFBA1B-D3D2-4F25-8CB9-3D979BA37FAC}">
      <dsp:nvSpPr>
        <dsp:cNvPr id="0" name=""/>
        <dsp:cNvSpPr/>
      </dsp:nvSpPr>
      <dsp:spPr>
        <a:xfrm rot="5400000">
          <a:off x="3290624" y="2872616"/>
          <a:ext cx="1097282" cy="99290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500" kern="1200"/>
        </a:p>
      </dsp:txBody>
      <dsp:txXfrm rot="-5400000">
        <a:off x="3541395" y="2820427"/>
        <a:ext cx="595741" cy="799411"/>
      </dsp:txXfrm>
    </dsp:sp>
    <dsp:sp modelId="{073590E2-4740-480F-8D56-1C9D23A0E3A1}">
      <dsp:nvSpPr>
        <dsp:cNvPr id="0" name=""/>
        <dsp:cNvSpPr/>
      </dsp:nvSpPr>
      <dsp:spPr>
        <a:xfrm>
          <a:off x="1853458" y="3910742"/>
          <a:ext cx="3971614" cy="794322"/>
        </a:xfrm>
        <a:prstGeom prst="roundRect">
          <a:avLst>
            <a:gd name="adj" fmla="val 10000"/>
          </a:avLst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Answer</a:t>
          </a:r>
        </a:p>
      </dsp:txBody>
      <dsp:txXfrm>
        <a:off x="1876723" y="3934007"/>
        <a:ext cx="3925084" cy="74779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6999BFE-413A-4876-9797-8FAF7E8DD373}">
      <dsp:nvSpPr>
        <dsp:cNvPr id="0" name=""/>
        <dsp:cNvSpPr/>
      </dsp:nvSpPr>
      <dsp:spPr>
        <a:xfrm>
          <a:off x="1853458" y="2033"/>
          <a:ext cx="3971614" cy="88055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Question</a:t>
          </a:r>
        </a:p>
      </dsp:txBody>
      <dsp:txXfrm>
        <a:off x="1879248" y="27823"/>
        <a:ext cx="3920034" cy="828971"/>
      </dsp:txXfrm>
    </dsp:sp>
    <dsp:sp modelId="{4707B429-2774-41B8-8A39-AA45C6FC618D}">
      <dsp:nvSpPr>
        <dsp:cNvPr id="0" name=""/>
        <dsp:cNvSpPr/>
      </dsp:nvSpPr>
      <dsp:spPr>
        <a:xfrm rot="5400000">
          <a:off x="3295543" y="937746"/>
          <a:ext cx="1087444" cy="99290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500" kern="1200"/>
        </a:p>
      </dsp:txBody>
      <dsp:txXfrm rot="-5400000">
        <a:off x="3541395" y="890476"/>
        <a:ext cx="595741" cy="789573"/>
      </dsp:txXfrm>
    </dsp:sp>
    <dsp:sp modelId="{65DFD581-6AD6-4AD8-9877-D9A0BB0505A9}">
      <dsp:nvSpPr>
        <dsp:cNvPr id="0" name=""/>
        <dsp:cNvSpPr/>
      </dsp:nvSpPr>
      <dsp:spPr>
        <a:xfrm>
          <a:off x="1853458" y="1985811"/>
          <a:ext cx="3971614" cy="8217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Document</a:t>
          </a:r>
        </a:p>
      </dsp:txBody>
      <dsp:txXfrm>
        <a:off x="1877525" y="2009878"/>
        <a:ext cx="3923480" cy="773571"/>
      </dsp:txXfrm>
    </dsp:sp>
    <dsp:sp modelId="{C1FFBA1B-D3D2-4F25-8CB9-3D979BA37FAC}">
      <dsp:nvSpPr>
        <dsp:cNvPr id="0" name=""/>
        <dsp:cNvSpPr/>
      </dsp:nvSpPr>
      <dsp:spPr>
        <a:xfrm rot="5400000">
          <a:off x="3290624" y="2872616"/>
          <a:ext cx="1097282" cy="99290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500" kern="1200"/>
        </a:p>
      </dsp:txBody>
      <dsp:txXfrm rot="-5400000">
        <a:off x="3541395" y="2820427"/>
        <a:ext cx="595741" cy="799411"/>
      </dsp:txXfrm>
    </dsp:sp>
    <dsp:sp modelId="{073590E2-4740-480F-8D56-1C9D23A0E3A1}">
      <dsp:nvSpPr>
        <dsp:cNvPr id="0" name=""/>
        <dsp:cNvSpPr/>
      </dsp:nvSpPr>
      <dsp:spPr>
        <a:xfrm>
          <a:off x="1853458" y="3910742"/>
          <a:ext cx="3971614" cy="794322"/>
        </a:xfrm>
        <a:prstGeom prst="roundRect">
          <a:avLst>
            <a:gd name="adj" fmla="val 10000"/>
          </a:avLst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Answer</a:t>
          </a:r>
        </a:p>
      </dsp:txBody>
      <dsp:txXfrm>
        <a:off x="1876723" y="3934007"/>
        <a:ext cx="3925084" cy="74779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6999BFE-413A-4876-9797-8FAF7E8DD373}">
      <dsp:nvSpPr>
        <dsp:cNvPr id="0" name=""/>
        <dsp:cNvSpPr/>
      </dsp:nvSpPr>
      <dsp:spPr>
        <a:xfrm>
          <a:off x="1853458" y="2033"/>
          <a:ext cx="3971614" cy="88055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Question</a:t>
          </a:r>
        </a:p>
      </dsp:txBody>
      <dsp:txXfrm>
        <a:off x="1879248" y="27823"/>
        <a:ext cx="3920034" cy="828971"/>
      </dsp:txXfrm>
    </dsp:sp>
    <dsp:sp modelId="{4707B429-2774-41B8-8A39-AA45C6FC618D}">
      <dsp:nvSpPr>
        <dsp:cNvPr id="0" name=""/>
        <dsp:cNvSpPr/>
      </dsp:nvSpPr>
      <dsp:spPr>
        <a:xfrm rot="5400000">
          <a:off x="3295543" y="937746"/>
          <a:ext cx="1087444" cy="99290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500" kern="1200"/>
        </a:p>
      </dsp:txBody>
      <dsp:txXfrm rot="-5400000">
        <a:off x="3541395" y="890476"/>
        <a:ext cx="595741" cy="789573"/>
      </dsp:txXfrm>
    </dsp:sp>
    <dsp:sp modelId="{65DFD581-6AD6-4AD8-9877-D9A0BB0505A9}">
      <dsp:nvSpPr>
        <dsp:cNvPr id="0" name=""/>
        <dsp:cNvSpPr/>
      </dsp:nvSpPr>
      <dsp:spPr>
        <a:xfrm>
          <a:off x="1853458" y="1985811"/>
          <a:ext cx="3971614" cy="8217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Index of Documents</a:t>
          </a:r>
        </a:p>
      </dsp:txBody>
      <dsp:txXfrm>
        <a:off x="1877525" y="2009878"/>
        <a:ext cx="3923480" cy="773571"/>
      </dsp:txXfrm>
    </dsp:sp>
    <dsp:sp modelId="{C1FFBA1B-D3D2-4F25-8CB9-3D979BA37FAC}">
      <dsp:nvSpPr>
        <dsp:cNvPr id="0" name=""/>
        <dsp:cNvSpPr/>
      </dsp:nvSpPr>
      <dsp:spPr>
        <a:xfrm rot="5400000">
          <a:off x="3290624" y="2872616"/>
          <a:ext cx="1097282" cy="99290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500" kern="1200"/>
        </a:p>
      </dsp:txBody>
      <dsp:txXfrm rot="-5400000">
        <a:off x="3541395" y="2820427"/>
        <a:ext cx="595741" cy="799411"/>
      </dsp:txXfrm>
    </dsp:sp>
    <dsp:sp modelId="{073590E2-4740-480F-8D56-1C9D23A0E3A1}">
      <dsp:nvSpPr>
        <dsp:cNvPr id="0" name=""/>
        <dsp:cNvSpPr/>
      </dsp:nvSpPr>
      <dsp:spPr>
        <a:xfrm>
          <a:off x="1853458" y="3910742"/>
          <a:ext cx="3971614" cy="794322"/>
        </a:xfrm>
        <a:prstGeom prst="roundRect">
          <a:avLst>
            <a:gd name="adj" fmla="val 10000"/>
          </a:avLst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Answer</a:t>
          </a:r>
        </a:p>
      </dsp:txBody>
      <dsp:txXfrm>
        <a:off x="1876723" y="3934007"/>
        <a:ext cx="3925084" cy="74779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1BB25F-ECB9-47E0-A9DC-654EB4817904}" type="datetimeFigureOut">
              <a:rPr lang="en-US" smtClean="0"/>
              <a:t>10/4/2017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FB5A7A-643C-4C5A-AA51-3D6E62F36F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344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FB5A7A-643C-4C5A-AA51-3D6E62F36F5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326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FB5A7A-643C-4C5A-AA51-3D6E62F36F5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9601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FB5A7A-643C-4C5A-AA51-3D6E62F36F5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8696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FB5A7A-643C-4C5A-AA51-3D6E62F36F5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7449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FB5A7A-643C-4C5A-AA51-3D6E62F36F5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8823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FB5A7A-643C-4C5A-AA51-3D6E62F36F5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56330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FB5A7A-643C-4C5A-AA51-3D6E62F36F5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9087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FB5A7A-643C-4C5A-AA51-3D6E62F36F5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47283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FB5A7A-643C-4C5A-AA51-3D6E62F36F5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50969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FB5A7A-643C-4C5A-AA51-3D6E62F36F5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11071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FB5A7A-643C-4C5A-AA51-3D6E62F36F5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4664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FB5A7A-643C-4C5A-AA51-3D6E62F36F5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48468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FB5A7A-643C-4C5A-AA51-3D6E62F36F5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69636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FB5A7A-643C-4C5A-AA51-3D6E62F36F5A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69918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FB5A7A-643C-4C5A-AA51-3D6E62F36F5A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11385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FB5A7A-643C-4C5A-AA51-3D6E62F36F5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92546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FB5A7A-643C-4C5A-AA51-3D6E62F36F5A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70064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FB5A7A-643C-4C5A-AA51-3D6E62F36F5A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59570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FB5A7A-643C-4C5A-AA51-3D6E62F36F5A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39025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FB5A7A-643C-4C5A-AA51-3D6E62F36F5A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28735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FB5A7A-643C-4C5A-AA51-3D6E62F36F5A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5343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FB5A7A-643C-4C5A-AA51-3D6E62F36F5A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0993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FB5A7A-643C-4C5A-AA51-3D6E62F36F5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33231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FB5A7A-643C-4C5A-AA51-3D6E62F36F5A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15075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FB5A7A-643C-4C5A-AA51-3D6E62F36F5A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25800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FB5A7A-643C-4C5A-AA51-3D6E62F36F5A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74261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FB5A7A-643C-4C5A-AA51-3D6E62F36F5A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27259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FB5A7A-643C-4C5A-AA51-3D6E62F36F5A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83549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FB5A7A-643C-4C5A-AA51-3D6E62F36F5A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97821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FB5A7A-643C-4C5A-AA51-3D6E62F36F5A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9603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FB5A7A-643C-4C5A-AA51-3D6E62F36F5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6835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FB5A7A-643C-4C5A-AA51-3D6E62F36F5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6364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FB5A7A-643C-4C5A-AA51-3D6E62F36F5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6175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FB5A7A-643C-4C5A-AA51-3D6E62F36F5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4284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FB5A7A-643C-4C5A-AA51-3D6E62F36F5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5573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FB5A7A-643C-4C5A-AA51-3D6E62F36F5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5484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AEA1B-B6BD-4FE6-960D-2A2ADF7F04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438DB8-7EA3-49EB-826E-F907F64F20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4D4A3C-7022-476B-8378-8F8BA2EB78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BB0C6-A2B4-4D12-9CF1-992585CAA6DD}" type="datetimeFigureOut">
              <a:rPr lang="en-US" smtClean="0"/>
              <a:t>10/4/2017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CD67CD-9827-482F-96E7-32C59CB8B1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58C81-02C9-4AFC-B17E-FDB9F32A8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890AAA-82A8-49ED-81D0-0EA978F73C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extBox 6">
            <a:extLst/>
          </p:cNvPr>
          <p:cNvSpPr txBox="1"/>
          <p:nvPr userDrawn="1"/>
        </p:nvSpPr>
        <p:spPr>
          <a:xfrm>
            <a:off x="11009112" y="6488668"/>
            <a:ext cx="1182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8C1515"/>
                </a:solidFill>
              </a:rPr>
              <a:t>ICTIR 2017</a:t>
            </a:r>
          </a:p>
        </p:txBody>
      </p:sp>
      <p:pic>
        <p:nvPicPr>
          <p:cNvPr id="8" name="Picture 7">
            <a:extLst/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3283" y="6272027"/>
            <a:ext cx="1610628" cy="721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64167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A03645-9CB8-4717-82F8-B182417309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E591B5-036D-420B-8C19-6B33412A4F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7C4C10-7D5A-4AAC-A322-8CD74814B8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BB0C6-A2B4-4D12-9CF1-992585CAA6DD}" type="datetimeFigureOut">
              <a:rPr lang="en-US" smtClean="0"/>
              <a:t>10/4/2017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9618C-424C-47E6-A411-703E05867E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CDDC85-A1EB-4AD9-B1F2-505C1BB7C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890AAA-82A8-49ED-81D0-0EA978F73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133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B45104-1A58-4207-AD0B-760299EAEE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93635D-3C82-464A-9AFD-5D1D76FDBB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BBE3B3-C3BD-4D91-9602-928D5F9A4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BB0C6-A2B4-4D12-9CF1-992585CAA6DD}" type="datetimeFigureOut">
              <a:rPr lang="en-US" smtClean="0"/>
              <a:t>10/4/2017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80F6D1-6C0E-4831-A457-794FD2460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FEDE18-9EF2-4FEC-8DDB-3FF015CB6F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890AAA-82A8-49ED-81D0-0EA978F73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8981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F5AFB-6808-4F31-88B4-1A0C5C960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7C183F-D93F-4091-B4BD-F7514876A7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3E20C0-7D5C-46C0-A71E-EA77AC6478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BB0C6-A2B4-4D12-9CF1-992585CAA6DD}" type="datetimeFigureOut">
              <a:rPr lang="en-US" smtClean="0"/>
              <a:t>10/4/2017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6A6653-2E69-4EE3-8CBA-E2853B6B25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A2E912-E9F2-4555-BBE2-33797CFF1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890AAA-82A8-49ED-81D0-0EA978F73C6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/>
          </p:cNvPr>
          <p:cNvSpPr txBox="1"/>
          <p:nvPr userDrawn="1"/>
        </p:nvSpPr>
        <p:spPr>
          <a:xfrm>
            <a:off x="10981119" y="6451344"/>
            <a:ext cx="1182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8C1515"/>
                </a:solidFill>
              </a:rPr>
              <a:t>ICTIR 2017</a:t>
            </a:r>
          </a:p>
        </p:txBody>
      </p:sp>
      <p:pic>
        <p:nvPicPr>
          <p:cNvPr id="8" name="Picture 7">
            <a:extLst/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3283" y="6272027"/>
            <a:ext cx="1610628" cy="721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4036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C21B75-9B1F-4ECF-BB5D-516D1C709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6B70A1-DF01-4013-9A99-8A25D40823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A20352-B2D8-48D0-A4B5-4463F225E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BB0C6-A2B4-4D12-9CF1-992585CAA6DD}" type="datetimeFigureOut">
              <a:rPr lang="en-US" smtClean="0"/>
              <a:t>10/4/2017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9139E6-F7D8-47E7-882F-F4E3FD5C97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B1D600-682A-4C88-950D-892B82022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890AAA-82A8-49ED-81D0-0EA978F73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0988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57D027-6CA8-4C72-A57E-769F6C6EB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2E01A-AF45-4BE3-A341-8C106BEAA0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969B07-B3E0-43F3-9482-0C8D46B312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33DC86-DA2E-47D9-9064-3DA5CFA95C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BB0C6-A2B4-4D12-9CF1-992585CAA6DD}" type="datetimeFigureOut">
              <a:rPr lang="en-US" smtClean="0"/>
              <a:t>10/4/2017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455D35-B09E-4E05-9351-8B3B8977E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484612-0734-4BA2-AEDD-272E93BA7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890AAA-82A8-49ED-81D0-0EA978F73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3728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49FCB-F7A1-4C61-86C4-98F2B581C0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886BAC-CD31-48A8-8A3F-ABBBD0B766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64134E-4B7C-4022-A48B-01B88C8113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A17766-8F87-4E42-A2A7-1CF36DEF59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5C58169-BC45-4FC1-ABF7-21DB67B73D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47E9CA9-08BA-4516-86D2-44BF5D0D51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BB0C6-A2B4-4D12-9CF1-992585CAA6DD}" type="datetimeFigureOut">
              <a:rPr lang="en-US" smtClean="0"/>
              <a:t>10/4/2017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554056D-7B81-46EE-B2CB-144989D804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BB9F448-9F8E-417C-A2D5-BBD42B9C5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890AAA-82A8-49ED-81D0-0EA978F73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9875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D50FE-B260-4F99-AFAC-296B4FB7B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2324D2-0D6E-4AD0-BA4C-07C4EA1D3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BB0C6-A2B4-4D12-9CF1-992585CAA6DD}" type="datetimeFigureOut">
              <a:rPr lang="en-US" smtClean="0"/>
              <a:t>10/4/2017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70387F-D846-42C2-B644-31D8309AA8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511936-3A09-4DA5-BE55-5F451372FE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890AAA-82A8-49ED-81D0-0EA978F73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3806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C947B0A-63B8-4DF8-BCA2-D23DDBDDA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BB0C6-A2B4-4D12-9CF1-992585CAA6DD}" type="datetimeFigureOut">
              <a:rPr lang="en-US" smtClean="0"/>
              <a:t>10/4/2017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A8A26D-E645-4682-A471-B78F094D7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C19927-3CC2-4EB4-A53C-3C2A6296D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890AAA-82A8-49ED-81D0-0EA978F73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82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E41411-29A1-4D3F-8412-2A371B3DC4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B7219F-47ED-4CBD-B016-5929396EA3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8E4A56-43C8-424F-AE8C-6799E2B4A9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C9BFCF-D939-48E5-B5D2-9B0EEB39F0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BB0C6-A2B4-4D12-9CF1-992585CAA6DD}" type="datetimeFigureOut">
              <a:rPr lang="en-US" smtClean="0"/>
              <a:t>10/4/2017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EF71C9-403D-46B9-A8DB-FB16C8259B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33EB95-95B4-455E-845F-EADA2A3CC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890AAA-82A8-49ED-81D0-0EA978F73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2870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D9699-9110-4E85-BC4D-0B95A62990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9E172C-5589-4F0D-A5AB-F65F5377EA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435980-36CE-4B62-94A5-BA1F9692E5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40FB20-9E68-4862-8EFA-3D4CE05BA8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BB0C6-A2B4-4D12-9CF1-992585CAA6DD}" type="datetimeFigureOut">
              <a:rPr lang="en-US" smtClean="0"/>
              <a:t>10/4/2017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06649F-BDB5-47D3-8D4C-232ED5655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58BD7F-9828-4239-9067-0352AB64FC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890AAA-82A8-49ED-81D0-0EA978F73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1426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F629A6-5829-46EC-8A6F-FC6478AC2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0FC910-51CA-46ED-BF20-74C37D4E56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127DE7-AC83-442A-AAF2-256FB871A9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FBB0C6-A2B4-4D12-9CF1-992585CAA6DD}" type="datetimeFigureOut">
              <a:rPr lang="en-US" smtClean="0"/>
              <a:t>10/4/2017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6661FC-30D1-4980-B076-9416CEF498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8C60AC-52A8-4240-9D9C-BC608EEEC3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890AAA-82A8-49ED-81D0-0EA978F73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7400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smarco.org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rajpurkar.github.io/SQuAD-explorer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techcrunch.com/2017/01/13/microsoft-acquires-maluuba-a-startup-focused-on-general-artificial-intelligence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techcrunch.com/2017/07/31/facebook-buys-ozlo-to-boost-its-conversational-ai-efforts/" TargetMode="External"/><Relationship Id="rId4" Type="http://schemas.openxmlformats.org/officeDocument/2006/relationships/hyperlink" Target="https://techcrunch.com/2016/04/04/saleforce-acquires-metamind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0D0D377-4345-4F14-9DB7-7E5ADF01AB2F}"/>
              </a:ext>
            </a:extLst>
          </p:cNvPr>
          <p:cNvSpPr/>
          <p:nvPr/>
        </p:nvSpPr>
        <p:spPr>
          <a:xfrm>
            <a:off x="0" y="0"/>
            <a:ext cx="12192000" cy="1325880"/>
          </a:xfrm>
          <a:prstGeom prst="rect">
            <a:avLst/>
          </a:prstGeom>
          <a:solidFill>
            <a:srgbClr val="8C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BC3383-24A4-409D-9A4D-DC034A0E0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B9C9BB-0584-4AE9-B811-58956271D3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3486"/>
            <a:ext cx="10515600" cy="4351338"/>
          </a:xfrm>
        </p:spPr>
        <p:txBody>
          <a:bodyPr/>
          <a:lstStyle/>
          <a:p>
            <a:pPr marL="514350" indent="-514350">
              <a:buFont typeface="+mj-lt"/>
              <a:buAutoNum type="arabicParenR"/>
            </a:pPr>
            <a:r>
              <a:rPr lang="en-US" dirty="0"/>
              <a:t>Question answering at Bing</a:t>
            </a:r>
          </a:p>
          <a:p>
            <a:pPr marL="514350" indent="-514350">
              <a:buFont typeface="+mj-lt"/>
              <a:buAutoNum type="arabicParenR"/>
            </a:pPr>
            <a:r>
              <a:rPr lang="en-US" dirty="0"/>
              <a:t>Conversational question understanding</a:t>
            </a:r>
          </a:p>
        </p:txBody>
      </p:sp>
    </p:spTree>
    <p:extLst>
      <p:ext uri="{BB962C8B-B14F-4D97-AF65-F5344CB8AC3E}">
        <p14:creationId xmlns:p14="http://schemas.microsoft.com/office/powerpoint/2010/main" val="1038663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0D0D377-4345-4F14-9DB7-7E5ADF01AB2F}"/>
              </a:ext>
            </a:extLst>
          </p:cNvPr>
          <p:cNvSpPr/>
          <p:nvPr/>
        </p:nvSpPr>
        <p:spPr>
          <a:xfrm>
            <a:off x="0" y="0"/>
            <a:ext cx="12192000" cy="1325880"/>
          </a:xfrm>
          <a:prstGeom prst="rect">
            <a:avLst/>
          </a:prstGeom>
          <a:solidFill>
            <a:srgbClr val="8C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BC3383-24A4-409D-9A4D-DC034A0E0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MS MARCO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B9C9BB-0584-4AE9-B811-58956271D3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3486"/>
            <a:ext cx="10515600" cy="4351338"/>
          </a:xfrm>
        </p:spPr>
        <p:txBody>
          <a:bodyPr/>
          <a:lstStyle/>
          <a:p>
            <a:r>
              <a:rPr lang="en-US" dirty="0"/>
              <a:t>Microsoft </a:t>
            </a:r>
            <a:r>
              <a:rPr lang="en-US" b="1" dirty="0" err="1"/>
              <a:t>MA</a:t>
            </a:r>
            <a:r>
              <a:rPr lang="en-US" dirty="0" err="1"/>
              <a:t>chine</a:t>
            </a:r>
            <a:r>
              <a:rPr lang="en-US" dirty="0"/>
              <a:t> </a:t>
            </a:r>
            <a:r>
              <a:rPr lang="en-US" b="1" dirty="0"/>
              <a:t>R</a:t>
            </a:r>
            <a:r>
              <a:rPr lang="en-US" dirty="0"/>
              <a:t>eading </a:t>
            </a:r>
            <a:r>
              <a:rPr lang="en-US" b="1" dirty="0" err="1"/>
              <a:t>CO</a:t>
            </a:r>
            <a:r>
              <a:rPr lang="en-US" dirty="0" err="1"/>
              <a:t>mprehension</a:t>
            </a:r>
            <a:r>
              <a:rPr lang="en-US" dirty="0"/>
              <a:t> Dataset</a:t>
            </a:r>
          </a:p>
          <a:p>
            <a:r>
              <a:rPr lang="en-US" dirty="0">
                <a:hlinkClick r:id="rId3"/>
              </a:rPr>
              <a:t>http://www.msmarco.org/</a:t>
            </a:r>
            <a:endParaRPr lang="en-US" dirty="0"/>
          </a:p>
          <a:p>
            <a:r>
              <a:rPr lang="en-US" dirty="0"/>
              <a:t>Contains:</a:t>
            </a:r>
          </a:p>
          <a:p>
            <a:pPr lvl="1"/>
            <a:r>
              <a:rPr lang="en-US" dirty="0"/>
              <a:t>queries</a:t>
            </a:r>
          </a:p>
          <a:p>
            <a:pPr lvl="2"/>
            <a:r>
              <a:rPr lang="en-US" dirty="0"/>
              <a:t>real anonymized user queries</a:t>
            </a:r>
          </a:p>
          <a:p>
            <a:pPr lvl="1"/>
            <a:r>
              <a:rPr lang="en-US" dirty="0"/>
              <a:t>passages</a:t>
            </a:r>
          </a:p>
          <a:p>
            <a:pPr lvl="2"/>
            <a:r>
              <a:rPr lang="en-US" dirty="0"/>
              <a:t>extracted from real web documents retrieved by Bing for the corresponding query</a:t>
            </a:r>
          </a:p>
          <a:p>
            <a:pPr lvl="1"/>
            <a:r>
              <a:rPr lang="en-US" dirty="0"/>
              <a:t>answers</a:t>
            </a:r>
          </a:p>
          <a:p>
            <a:pPr lvl="2"/>
            <a:r>
              <a:rPr lang="en-US" dirty="0"/>
              <a:t>human generated, also mark which passages were used as supporting evidence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72425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0D0D377-4345-4F14-9DB7-7E5ADF01AB2F}"/>
              </a:ext>
            </a:extLst>
          </p:cNvPr>
          <p:cNvSpPr/>
          <p:nvPr/>
        </p:nvSpPr>
        <p:spPr>
          <a:xfrm>
            <a:off x="0" y="0"/>
            <a:ext cx="12192000" cy="1325880"/>
          </a:xfrm>
          <a:prstGeom prst="rect">
            <a:avLst/>
          </a:prstGeom>
          <a:solidFill>
            <a:srgbClr val="8C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BC3383-24A4-409D-9A4D-DC034A0E0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MS MARCO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362" y="1517442"/>
            <a:ext cx="10201275" cy="4543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7081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0D0D377-4345-4F14-9DB7-7E5ADF01AB2F}"/>
              </a:ext>
            </a:extLst>
          </p:cNvPr>
          <p:cNvSpPr/>
          <p:nvPr/>
        </p:nvSpPr>
        <p:spPr>
          <a:xfrm>
            <a:off x="0" y="0"/>
            <a:ext cx="12192000" cy="1325880"/>
          </a:xfrm>
          <a:prstGeom prst="rect">
            <a:avLst/>
          </a:prstGeom>
          <a:solidFill>
            <a:srgbClr val="8C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BC3383-24A4-409D-9A4D-DC034A0E0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MS MARCO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B9C9BB-0584-4AE9-B811-58956271D3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3486"/>
            <a:ext cx="105156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“Building intelligent agents with the ability for reading comprehension (RC) or open-domain question answering (QA) over real world data is a </a:t>
            </a:r>
            <a:r>
              <a:rPr lang="en-US" b="1" dirty="0"/>
              <a:t>major goal of artificial intelligence</a:t>
            </a:r>
            <a:r>
              <a:rPr lang="en-US" dirty="0"/>
              <a:t>. Such agents can have tremendous value for consumers because they can power personal assistants such as </a:t>
            </a:r>
            <a:r>
              <a:rPr lang="en-US" b="1" dirty="0"/>
              <a:t>Cortana</a:t>
            </a:r>
            <a:r>
              <a:rPr lang="en-US" dirty="0"/>
              <a:t> [3], </a:t>
            </a:r>
            <a:r>
              <a:rPr lang="en-US" b="1" dirty="0"/>
              <a:t>Siri</a:t>
            </a:r>
            <a:r>
              <a:rPr lang="en-US" dirty="0"/>
              <a:t> [6], </a:t>
            </a:r>
            <a:r>
              <a:rPr lang="en-US" b="1" dirty="0"/>
              <a:t>Alexa</a:t>
            </a:r>
            <a:r>
              <a:rPr lang="en-US" dirty="0"/>
              <a:t> [1], or </a:t>
            </a:r>
            <a:r>
              <a:rPr lang="en-US" b="1" dirty="0"/>
              <a:t>Google Assistant </a:t>
            </a:r>
            <a:r>
              <a:rPr lang="en-US" dirty="0"/>
              <a:t>[4] found on phones or headless devices like </a:t>
            </a:r>
            <a:r>
              <a:rPr lang="en-US" b="1" dirty="0"/>
              <a:t>Amazon Echo </a:t>
            </a:r>
            <a:r>
              <a:rPr lang="en-US" dirty="0"/>
              <a:t>[2], all of which have been facilitated by recent advances in deep speech recognition technology [18, 9]. As these types of assistants rise in popularity, consumers are finding it </a:t>
            </a:r>
            <a:r>
              <a:rPr lang="en-US" b="1" dirty="0"/>
              <a:t>more convenient to ask a question and quickly get an answer </a:t>
            </a:r>
            <a:r>
              <a:rPr lang="en-US" dirty="0"/>
              <a:t>through voice assistance as opposed to navigating through a search engine result page and web browser. Intelligent agents with RC and QA abilities can also have incredible business value by powering bots that </a:t>
            </a:r>
            <a:r>
              <a:rPr lang="en-US" b="1" dirty="0"/>
              <a:t>automate customer service agents for business </a:t>
            </a:r>
            <a:r>
              <a:rPr lang="en-US" dirty="0"/>
              <a:t>found through messaging or chat interfaces.”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95874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0D0D377-4345-4F14-9DB7-7E5ADF01AB2F}"/>
              </a:ext>
            </a:extLst>
          </p:cNvPr>
          <p:cNvSpPr/>
          <p:nvPr/>
        </p:nvSpPr>
        <p:spPr>
          <a:xfrm>
            <a:off x="0" y="0"/>
            <a:ext cx="12192000" cy="1325880"/>
          </a:xfrm>
          <a:prstGeom prst="rect">
            <a:avLst/>
          </a:prstGeom>
          <a:solidFill>
            <a:srgbClr val="8C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BC3383-24A4-409D-9A4D-DC034A0E0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err="1">
                <a:solidFill>
                  <a:schemeClr val="bg1"/>
                </a:solidFill>
              </a:rPr>
              <a:t>SQuAD</a:t>
            </a:r>
            <a:r>
              <a:rPr lang="en-US" dirty="0">
                <a:solidFill>
                  <a:schemeClr val="bg1"/>
                </a:solidFill>
              </a:rPr>
              <a:t> Leaderboard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B9C9BB-0584-4AE9-B811-58956271D3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3486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>
                <a:hlinkClick r:id="rId3"/>
              </a:rPr>
              <a:t>https://rajpurkar.github.io/SQuAD-explorer/</a:t>
            </a:r>
            <a:endParaRPr lang="en-US" dirty="0"/>
          </a:p>
          <a:p>
            <a:r>
              <a:rPr lang="en-US" dirty="0"/>
              <a:t>Microsoft</a:t>
            </a:r>
          </a:p>
          <a:p>
            <a:r>
              <a:rPr lang="en-US" dirty="0"/>
              <a:t>Google</a:t>
            </a:r>
          </a:p>
          <a:p>
            <a:r>
              <a:rPr lang="en-US" dirty="0" err="1"/>
              <a:t>Saleforce</a:t>
            </a:r>
            <a:endParaRPr lang="en-US" dirty="0"/>
          </a:p>
          <a:p>
            <a:r>
              <a:rPr lang="en-US" dirty="0"/>
              <a:t>Facebook</a:t>
            </a:r>
          </a:p>
          <a:p>
            <a:r>
              <a:rPr lang="en-US" dirty="0"/>
              <a:t>IBM</a:t>
            </a:r>
          </a:p>
          <a:p>
            <a:r>
              <a:rPr lang="en-US" dirty="0"/>
              <a:t>Alibaba</a:t>
            </a:r>
          </a:p>
        </p:txBody>
      </p:sp>
    </p:spTree>
    <p:extLst>
      <p:ext uri="{BB962C8B-B14F-4D97-AF65-F5344CB8AC3E}">
        <p14:creationId xmlns:p14="http://schemas.microsoft.com/office/powerpoint/2010/main" val="18652058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0D0D377-4345-4F14-9DB7-7E5ADF01AB2F}"/>
              </a:ext>
            </a:extLst>
          </p:cNvPr>
          <p:cNvSpPr/>
          <p:nvPr/>
        </p:nvSpPr>
        <p:spPr>
          <a:xfrm>
            <a:off x="0" y="0"/>
            <a:ext cx="12192000" cy="1325880"/>
          </a:xfrm>
          <a:prstGeom prst="rect">
            <a:avLst/>
          </a:prstGeom>
          <a:solidFill>
            <a:srgbClr val="8C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BC3383-24A4-409D-9A4D-DC034A0E0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err="1">
                <a:solidFill>
                  <a:schemeClr val="bg1"/>
                </a:solidFill>
              </a:rPr>
              <a:t>QnA</a:t>
            </a:r>
            <a:r>
              <a:rPr lang="en-US" dirty="0">
                <a:solidFill>
                  <a:schemeClr val="bg1"/>
                </a:solidFill>
              </a:rPr>
              <a:t> Companies = $$$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B9C9BB-0584-4AE9-B811-58956271D3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3486"/>
            <a:ext cx="10515600" cy="4351338"/>
          </a:xfrm>
        </p:spPr>
        <p:txBody>
          <a:bodyPr/>
          <a:lstStyle/>
          <a:p>
            <a:r>
              <a:rPr lang="en-US" dirty="0"/>
              <a:t>Maluuba</a:t>
            </a:r>
            <a:endParaRPr lang="en-US" dirty="0">
              <a:hlinkClick r:id="rId3"/>
            </a:endParaRPr>
          </a:p>
          <a:p>
            <a:pPr lvl="1"/>
            <a:r>
              <a:rPr lang="en-US" dirty="0">
                <a:hlinkClick r:id="rId3"/>
              </a:rPr>
              <a:t>https://techcrunch.com/2017/01/13/microsoft-acquires-maluuba-a-startup-focused-on-general-artificial-intelligence/</a:t>
            </a:r>
            <a:endParaRPr lang="en-US" dirty="0"/>
          </a:p>
          <a:p>
            <a:r>
              <a:rPr lang="en-US" dirty="0" err="1"/>
              <a:t>Metamind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https://techcrunch.com/2016/04/04/saleforce-acquires-metamind/</a:t>
            </a:r>
            <a:endParaRPr lang="en-US" dirty="0"/>
          </a:p>
          <a:p>
            <a:r>
              <a:rPr lang="en-US" dirty="0" err="1"/>
              <a:t>Ozlo</a:t>
            </a:r>
            <a:endParaRPr lang="en-US" dirty="0"/>
          </a:p>
          <a:p>
            <a:pPr lvl="1"/>
            <a:r>
              <a:rPr lang="en-US" dirty="0">
                <a:hlinkClick r:id="rId5"/>
              </a:rPr>
              <a:t>https://techcrunch.com/2017/07/31/facebook-buys-ozlo-to-boost-its-conversational-ai-efforts/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12877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0D0D377-4345-4F14-9DB7-7E5ADF01AB2F}"/>
              </a:ext>
            </a:extLst>
          </p:cNvPr>
          <p:cNvSpPr/>
          <p:nvPr/>
        </p:nvSpPr>
        <p:spPr>
          <a:xfrm>
            <a:off x="0" y="0"/>
            <a:ext cx="12192000" cy="1325880"/>
          </a:xfrm>
          <a:prstGeom prst="rect">
            <a:avLst/>
          </a:prstGeom>
          <a:solidFill>
            <a:srgbClr val="8C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BC3383-24A4-409D-9A4D-DC034A0E0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IR more important than ever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B9C9BB-0584-4AE9-B811-58956271D3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3486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1705455351"/>
              </p:ext>
            </p:extLst>
          </p:nvPr>
        </p:nvGraphicFramePr>
        <p:xfrm>
          <a:off x="2519017" y="1693701"/>
          <a:ext cx="7678531" cy="47070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959462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0D0D377-4345-4F14-9DB7-7E5ADF01AB2F}"/>
              </a:ext>
            </a:extLst>
          </p:cNvPr>
          <p:cNvSpPr/>
          <p:nvPr/>
        </p:nvSpPr>
        <p:spPr>
          <a:xfrm>
            <a:off x="0" y="0"/>
            <a:ext cx="12192000" cy="1325880"/>
          </a:xfrm>
          <a:prstGeom prst="rect">
            <a:avLst/>
          </a:prstGeom>
          <a:solidFill>
            <a:srgbClr val="8C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BC3383-24A4-409D-9A4D-DC034A0E0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IR more important than ever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B9C9BB-0584-4AE9-B811-58956271D3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3486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3209870529"/>
              </p:ext>
            </p:extLst>
          </p:nvPr>
        </p:nvGraphicFramePr>
        <p:xfrm>
          <a:off x="2519017" y="1693701"/>
          <a:ext cx="7678531" cy="47070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1677630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0D0D377-4345-4F14-9DB7-7E5ADF01AB2F}"/>
              </a:ext>
            </a:extLst>
          </p:cNvPr>
          <p:cNvSpPr/>
          <p:nvPr/>
        </p:nvSpPr>
        <p:spPr>
          <a:xfrm>
            <a:off x="0" y="0"/>
            <a:ext cx="12192000" cy="1325880"/>
          </a:xfrm>
          <a:prstGeom prst="rect">
            <a:avLst/>
          </a:prstGeom>
          <a:solidFill>
            <a:srgbClr val="8C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BC3383-24A4-409D-9A4D-DC034A0E0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IR more important than ever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B9C9BB-0584-4AE9-B811-58956271D3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3486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120375159"/>
              </p:ext>
            </p:extLst>
          </p:nvPr>
        </p:nvGraphicFramePr>
        <p:xfrm>
          <a:off x="2519017" y="1693701"/>
          <a:ext cx="7678531" cy="47070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Flowchart: Merge 3"/>
          <p:cNvSpPr/>
          <p:nvPr/>
        </p:nvSpPr>
        <p:spPr>
          <a:xfrm>
            <a:off x="5357197" y="4522304"/>
            <a:ext cx="2011680" cy="1097280"/>
          </a:xfrm>
          <a:prstGeom prst="flowChartMerg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r>
              <a:rPr lang="en-US" sz="3600" dirty="0"/>
              <a:t>IR</a:t>
            </a:r>
          </a:p>
        </p:txBody>
      </p:sp>
    </p:spTree>
    <p:extLst>
      <p:ext uri="{BB962C8B-B14F-4D97-AF65-F5344CB8AC3E}">
        <p14:creationId xmlns:p14="http://schemas.microsoft.com/office/powerpoint/2010/main" val="2247933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0D0D377-4345-4F14-9DB7-7E5ADF01AB2F}"/>
              </a:ext>
            </a:extLst>
          </p:cNvPr>
          <p:cNvSpPr/>
          <p:nvPr/>
        </p:nvSpPr>
        <p:spPr>
          <a:xfrm>
            <a:off x="0" y="0"/>
            <a:ext cx="12192000" cy="1325880"/>
          </a:xfrm>
          <a:prstGeom prst="rect">
            <a:avLst/>
          </a:prstGeom>
          <a:solidFill>
            <a:srgbClr val="8C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BC3383-24A4-409D-9A4D-DC034A0E0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Task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B9C9BB-0584-4AE9-B811-58956271D3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3486"/>
            <a:ext cx="10515600" cy="4351338"/>
          </a:xfrm>
        </p:spPr>
        <p:txBody>
          <a:bodyPr>
            <a:norm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25013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367A876-C84B-4572-ACF9-1860050CD175}"/>
              </a:ext>
            </a:extLst>
          </p:cNvPr>
          <p:cNvSpPr/>
          <p:nvPr/>
        </p:nvSpPr>
        <p:spPr>
          <a:xfrm>
            <a:off x="0" y="0"/>
            <a:ext cx="12192000" cy="4419600"/>
          </a:xfrm>
          <a:prstGeom prst="rect">
            <a:avLst/>
          </a:prstGeom>
          <a:solidFill>
            <a:srgbClr val="8C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B2F95E-D39B-41F2-8108-F88D2E483CB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Conversational Question Understanding </a:t>
            </a:r>
            <a:br>
              <a:rPr lang="en-US" b="1" dirty="0">
                <a:solidFill>
                  <a:schemeClr val="bg1"/>
                </a:solidFill>
              </a:rPr>
            </a:br>
            <a:r>
              <a:rPr lang="en-US" b="1" dirty="0">
                <a:solidFill>
                  <a:schemeClr val="bg1"/>
                </a:solidFill>
              </a:rPr>
              <a:t>Using Web Knowledge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75CDD6-F0C4-4554-BB25-8204A003E3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708936"/>
            <a:ext cx="9144000" cy="1655762"/>
          </a:xfrm>
        </p:spPr>
        <p:txBody>
          <a:bodyPr/>
          <a:lstStyle/>
          <a:p>
            <a:r>
              <a:rPr lang="en-US" dirty="0"/>
              <a:t>Gary Ren, Manish Malik, Xiaochuan Ni, Qifa Ke, Nilesh Bhide</a:t>
            </a:r>
          </a:p>
          <a:p>
            <a:r>
              <a:rPr lang="en-US" dirty="0"/>
              <a:t>Microsoft AI and Research –               Core Relevance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61028AD-CD36-4BED-8FF6-A11E31AE1D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3927" y="5057475"/>
            <a:ext cx="1131694" cy="607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2734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0D0D377-4345-4F14-9DB7-7E5ADF01AB2F}"/>
              </a:ext>
            </a:extLst>
          </p:cNvPr>
          <p:cNvSpPr/>
          <p:nvPr/>
        </p:nvSpPr>
        <p:spPr>
          <a:xfrm>
            <a:off x="0" y="0"/>
            <a:ext cx="12192000" cy="1325880"/>
          </a:xfrm>
          <a:prstGeom prst="rect">
            <a:avLst/>
          </a:prstGeom>
          <a:solidFill>
            <a:srgbClr val="8C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BC3383-24A4-409D-9A4D-DC034A0E0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Going to be high level…</a:t>
            </a:r>
          </a:p>
        </p:txBody>
      </p:sp>
      <p:pic>
        <p:nvPicPr>
          <p:cNvPr id="1026" name="Picture 2" descr="Image result for the office michael mad gif"/>
          <p:cNvPicPr>
            <a:picLocks noGrp="1" noChangeAspect="1" noChangeArrowheads="1" noCro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3479" y="1769165"/>
            <a:ext cx="7385041" cy="4164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29007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0D0D377-4345-4F14-9DB7-7E5ADF01AB2F}"/>
              </a:ext>
            </a:extLst>
          </p:cNvPr>
          <p:cNvSpPr/>
          <p:nvPr/>
        </p:nvSpPr>
        <p:spPr>
          <a:xfrm>
            <a:off x="0" y="0"/>
            <a:ext cx="12192000" cy="1325880"/>
          </a:xfrm>
          <a:prstGeom prst="rect">
            <a:avLst/>
          </a:prstGeom>
          <a:solidFill>
            <a:srgbClr val="8C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BC3383-24A4-409D-9A4D-DC034A0E0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Task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B9C9BB-0584-4AE9-B811-58956271D3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3486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Conversational question = question that depends on the context of the current conversation</a:t>
            </a:r>
          </a:p>
          <a:p>
            <a:pPr lvl="1"/>
            <a:r>
              <a:rPr lang="en-US" dirty="0"/>
              <a:t>Ex: “When was Microsoft founded?” → “Who founded it?” → “What is the stock price?”</a:t>
            </a:r>
          </a:p>
          <a:p>
            <a:r>
              <a:rPr lang="en-US" dirty="0"/>
              <a:t>Conversational question understanding (CQU)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dirty="0"/>
              <a:t>Determine whether or not question depends on previous context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dirty="0"/>
              <a:t>If so, reformulate the question to include the correct context</a:t>
            </a:r>
          </a:p>
        </p:txBody>
      </p:sp>
    </p:spTree>
    <p:extLst>
      <p:ext uri="{BB962C8B-B14F-4D97-AF65-F5344CB8AC3E}">
        <p14:creationId xmlns:p14="http://schemas.microsoft.com/office/powerpoint/2010/main" val="29627401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0D0D377-4345-4F14-9DB7-7E5ADF01AB2F}"/>
              </a:ext>
            </a:extLst>
          </p:cNvPr>
          <p:cNvSpPr/>
          <p:nvPr/>
        </p:nvSpPr>
        <p:spPr>
          <a:xfrm>
            <a:off x="0" y="0"/>
            <a:ext cx="12192000" cy="1325880"/>
          </a:xfrm>
          <a:prstGeom prst="rect">
            <a:avLst/>
          </a:prstGeom>
          <a:solidFill>
            <a:srgbClr val="8C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BC3383-24A4-409D-9A4D-DC034A0E0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B9C9BB-0584-4AE9-B811-58956271D3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3486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Grammatically incorrect questions</a:t>
            </a:r>
          </a:p>
          <a:p>
            <a:r>
              <a:rPr lang="en-US" dirty="0"/>
              <a:t>Coreference resolution is hard</a:t>
            </a:r>
          </a:p>
          <a:p>
            <a:pPr lvl="1"/>
            <a:r>
              <a:rPr lang="en-US" dirty="0"/>
              <a:t>beyond just conference resolution!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825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0D0D377-4345-4F14-9DB7-7E5ADF01AB2F}"/>
              </a:ext>
            </a:extLst>
          </p:cNvPr>
          <p:cNvSpPr/>
          <p:nvPr/>
        </p:nvSpPr>
        <p:spPr>
          <a:xfrm>
            <a:off x="0" y="0"/>
            <a:ext cx="12192000" cy="1325880"/>
          </a:xfrm>
          <a:prstGeom prst="rect">
            <a:avLst/>
          </a:prstGeom>
          <a:solidFill>
            <a:srgbClr val="8C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BC3383-24A4-409D-9A4D-DC034A0E0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B9C9BB-0584-4AE9-B811-58956271D3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3486"/>
            <a:ext cx="10515600" cy="4351338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A0CCF9-EC1E-4769-9B96-02E713B9D584}"/>
              </a:ext>
            </a:extLst>
          </p:cNvPr>
          <p:cNvSpPr/>
          <p:nvPr/>
        </p:nvSpPr>
        <p:spPr>
          <a:xfrm>
            <a:off x="2124480" y="4056067"/>
            <a:ext cx="7725373" cy="189556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F61A29C-D206-4768-8BDA-427F070A5E2F}"/>
              </a:ext>
            </a:extLst>
          </p:cNvPr>
          <p:cNvSpPr/>
          <p:nvPr/>
        </p:nvSpPr>
        <p:spPr>
          <a:xfrm>
            <a:off x="2124480" y="3007764"/>
            <a:ext cx="7725373" cy="104830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8ACBCF4-42B5-426B-9217-68EB5EF7D3A3}"/>
              </a:ext>
            </a:extLst>
          </p:cNvPr>
          <p:cNvSpPr/>
          <p:nvPr/>
        </p:nvSpPr>
        <p:spPr>
          <a:xfrm>
            <a:off x="2124480" y="2029334"/>
            <a:ext cx="7725373" cy="9793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B2B3D8D-7DE9-4A02-9F6F-9095AB8FC2C7}"/>
              </a:ext>
            </a:extLst>
          </p:cNvPr>
          <p:cNvSpPr/>
          <p:nvPr/>
        </p:nvSpPr>
        <p:spPr>
          <a:xfrm>
            <a:off x="5795678" y="1449827"/>
            <a:ext cx="1828800" cy="3657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Previous Q&amp;A, current Q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A513D36-1891-4991-B09F-D5E07C83316D}"/>
              </a:ext>
            </a:extLst>
          </p:cNvPr>
          <p:cNvSpPr/>
          <p:nvPr/>
        </p:nvSpPr>
        <p:spPr>
          <a:xfrm>
            <a:off x="5391141" y="2228270"/>
            <a:ext cx="882318" cy="59556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NLP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2B57AFC-DCE8-48FB-A9E4-1DAB91C16531}"/>
              </a:ext>
            </a:extLst>
          </p:cNvPr>
          <p:cNvSpPr/>
          <p:nvPr/>
        </p:nvSpPr>
        <p:spPr>
          <a:xfrm>
            <a:off x="7607962" y="2233577"/>
            <a:ext cx="882318" cy="59556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Entities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A9C1A50-1CA6-4203-A570-A085FB09775B}"/>
              </a:ext>
            </a:extLst>
          </p:cNvPr>
          <p:cNvCxnSpPr>
            <a:cxnSpLocks/>
            <a:stCxn id="13" idx="0"/>
            <a:endCxn id="11" idx="2"/>
          </p:cNvCxnSpPr>
          <p:nvPr/>
        </p:nvCxnSpPr>
        <p:spPr>
          <a:xfrm flipH="1" flipV="1">
            <a:off x="6710078" y="1815587"/>
            <a:ext cx="1339043" cy="41799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2DA8855A-5C67-4E15-B8D6-71B67F2EABCB}"/>
              </a:ext>
            </a:extLst>
          </p:cNvPr>
          <p:cNvSpPr/>
          <p:nvPr/>
        </p:nvSpPr>
        <p:spPr>
          <a:xfrm>
            <a:off x="6499042" y="3234606"/>
            <a:ext cx="888332" cy="59556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Heuristics model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32266BD-AD20-419A-AAF0-7BE2B6D58079}"/>
              </a:ext>
            </a:extLst>
          </p:cNvPr>
          <p:cNvSpPr txBox="1"/>
          <p:nvPr/>
        </p:nvSpPr>
        <p:spPr>
          <a:xfrm>
            <a:off x="2122997" y="2094126"/>
            <a:ext cx="1501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Parse Context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0DE69AB-0D2D-4E9F-8044-6BAA60C269CB}"/>
              </a:ext>
            </a:extLst>
          </p:cNvPr>
          <p:cNvSpPr txBox="1"/>
          <p:nvPr/>
        </p:nvSpPr>
        <p:spPr>
          <a:xfrm>
            <a:off x="2124102" y="3089854"/>
            <a:ext cx="26023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Generate Reformulations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257FB73-A81A-4566-922A-21682A55F1A5}"/>
              </a:ext>
            </a:extLst>
          </p:cNvPr>
          <p:cNvSpPr txBox="1"/>
          <p:nvPr/>
        </p:nvSpPr>
        <p:spPr>
          <a:xfrm>
            <a:off x="2130071" y="4426821"/>
            <a:ext cx="2649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Select Best Reformulation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4590985-5B3B-4BCD-97F5-281817E84697}"/>
              </a:ext>
            </a:extLst>
          </p:cNvPr>
          <p:cNvSpPr txBox="1"/>
          <p:nvPr/>
        </p:nvSpPr>
        <p:spPr>
          <a:xfrm>
            <a:off x="2122441" y="2419232"/>
            <a:ext cx="215636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prev</a:t>
            </a:r>
            <a:r>
              <a:rPr lang="en-US" sz="1000" dirty="0"/>
              <a:t> question: Is Microsoft in Seattle?</a:t>
            </a:r>
          </a:p>
          <a:p>
            <a:r>
              <a:rPr lang="en-US" sz="1000" dirty="0" err="1"/>
              <a:t>prev</a:t>
            </a:r>
            <a:r>
              <a:rPr lang="en-US" sz="1000" dirty="0"/>
              <a:t> answer: Yes</a:t>
            </a:r>
          </a:p>
          <a:p>
            <a:r>
              <a:rPr lang="en-US" sz="1000" dirty="0"/>
              <a:t>current question:  Who is its mayor?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90B78C4-669B-472F-8C9C-0AD6483E18B3}"/>
              </a:ext>
            </a:extLst>
          </p:cNvPr>
          <p:cNvSpPr txBox="1"/>
          <p:nvPr/>
        </p:nvSpPr>
        <p:spPr>
          <a:xfrm>
            <a:off x="2134600" y="4784090"/>
            <a:ext cx="26901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selected reformulation: Who is </a:t>
            </a:r>
            <a:r>
              <a:rPr lang="en-US" sz="1000"/>
              <a:t>Seattle’s mayor?</a:t>
            </a:r>
            <a:endParaRPr lang="en-US" sz="10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B12CF88-7563-46CA-B43B-E960C8016B35}"/>
              </a:ext>
            </a:extLst>
          </p:cNvPr>
          <p:cNvSpPr txBox="1"/>
          <p:nvPr/>
        </p:nvSpPr>
        <p:spPr>
          <a:xfrm>
            <a:off x="2122997" y="3428890"/>
            <a:ext cx="175080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Original: Who is its mayor?</a:t>
            </a:r>
          </a:p>
          <a:p>
            <a:r>
              <a:rPr lang="en-US" sz="1000" dirty="0"/>
              <a:t>R</a:t>
            </a:r>
            <a:r>
              <a:rPr lang="en-US" sz="1000" baseline="-25000" dirty="0"/>
              <a:t>1</a:t>
            </a:r>
            <a:r>
              <a:rPr lang="en-US" sz="1000" dirty="0"/>
              <a:t>: Who is Microsoft’s mayor?</a:t>
            </a:r>
          </a:p>
          <a:p>
            <a:r>
              <a:rPr lang="en-US" sz="1000" dirty="0"/>
              <a:t>R</a:t>
            </a:r>
            <a:r>
              <a:rPr lang="en-US" sz="1000" baseline="-25000" dirty="0"/>
              <a:t>2</a:t>
            </a:r>
            <a:r>
              <a:rPr lang="en-US" sz="1000" dirty="0"/>
              <a:t>: Who is Seattle’s mayor?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FD07A8A-3878-4809-AC18-152BB4F232B2}"/>
              </a:ext>
            </a:extLst>
          </p:cNvPr>
          <p:cNvSpPr/>
          <p:nvPr/>
        </p:nvSpPr>
        <p:spPr>
          <a:xfrm>
            <a:off x="8718850" y="2238919"/>
            <a:ext cx="882318" cy="59556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Entity properties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3714D85-9C37-4B1C-A49B-3FBE745B14C9}"/>
              </a:ext>
            </a:extLst>
          </p:cNvPr>
          <p:cNvCxnSpPr>
            <a:cxnSpLocks/>
            <a:stCxn id="12" idx="0"/>
            <a:endCxn id="11" idx="2"/>
          </p:cNvCxnSpPr>
          <p:nvPr/>
        </p:nvCxnSpPr>
        <p:spPr>
          <a:xfrm flipV="1">
            <a:off x="5832300" y="1815587"/>
            <a:ext cx="877778" cy="412683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F595644-6B80-4B6D-9F18-C2ECEDFEC176}"/>
              </a:ext>
            </a:extLst>
          </p:cNvPr>
          <p:cNvCxnSpPr>
            <a:cxnSpLocks/>
            <a:stCxn id="22" idx="1"/>
            <a:endCxn id="13" idx="3"/>
          </p:cNvCxnSpPr>
          <p:nvPr/>
        </p:nvCxnSpPr>
        <p:spPr>
          <a:xfrm flipH="1" flipV="1">
            <a:off x="8490280" y="2531359"/>
            <a:ext cx="228570" cy="5342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567A288F-8025-4D36-A20B-707DA2F33507}"/>
              </a:ext>
            </a:extLst>
          </p:cNvPr>
          <p:cNvSpPr/>
          <p:nvPr/>
        </p:nvSpPr>
        <p:spPr>
          <a:xfrm>
            <a:off x="7607962" y="3234606"/>
            <a:ext cx="888332" cy="59556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Deep model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97E8026-0318-4863-ACED-D7483E342DEA}"/>
              </a:ext>
            </a:extLst>
          </p:cNvPr>
          <p:cNvCxnSpPr>
            <a:cxnSpLocks/>
            <a:stCxn id="15" idx="0"/>
            <a:endCxn id="11" idx="2"/>
          </p:cNvCxnSpPr>
          <p:nvPr/>
        </p:nvCxnSpPr>
        <p:spPr>
          <a:xfrm flipH="1" flipV="1">
            <a:off x="6710078" y="1815587"/>
            <a:ext cx="233130" cy="1419019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CFFC652-E870-4F83-98A6-772C4E372672}"/>
              </a:ext>
            </a:extLst>
          </p:cNvPr>
          <p:cNvCxnSpPr>
            <a:cxnSpLocks/>
            <a:stCxn id="25" idx="0"/>
            <a:endCxn id="11" idx="2"/>
          </p:cNvCxnSpPr>
          <p:nvPr/>
        </p:nvCxnSpPr>
        <p:spPr>
          <a:xfrm flipH="1" flipV="1">
            <a:off x="6710078" y="1815587"/>
            <a:ext cx="1342050" cy="1419019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25632D7-BC77-4EA8-8C93-0F6E4A1E8B5B}"/>
              </a:ext>
            </a:extLst>
          </p:cNvPr>
          <p:cNvCxnSpPr>
            <a:cxnSpLocks/>
            <a:stCxn id="15" idx="0"/>
            <a:endCxn id="12" idx="2"/>
          </p:cNvCxnSpPr>
          <p:nvPr/>
        </p:nvCxnSpPr>
        <p:spPr>
          <a:xfrm flipH="1" flipV="1">
            <a:off x="5832300" y="2823833"/>
            <a:ext cx="1110908" cy="410773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70BE2729-DA1A-49EE-9F3C-B38813C1902F}"/>
              </a:ext>
            </a:extLst>
          </p:cNvPr>
          <p:cNvCxnSpPr>
            <a:cxnSpLocks/>
            <a:stCxn id="15" idx="0"/>
            <a:endCxn id="13" idx="2"/>
          </p:cNvCxnSpPr>
          <p:nvPr/>
        </p:nvCxnSpPr>
        <p:spPr>
          <a:xfrm flipV="1">
            <a:off x="6943208" y="2829140"/>
            <a:ext cx="1105913" cy="405466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3712B5F1-E7C3-4471-8BE3-B2B8A7E61C0E}"/>
              </a:ext>
            </a:extLst>
          </p:cNvPr>
          <p:cNvSpPr/>
          <p:nvPr/>
        </p:nvSpPr>
        <p:spPr>
          <a:xfrm>
            <a:off x="5391141" y="4263709"/>
            <a:ext cx="888332" cy="59556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Original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80BCD07-761F-442C-9CD3-EE18B8A03CE1}"/>
              </a:ext>
            </a:extLst>
          </p:cNvPr>
          <p:cNvSpPr/>
          <p:nvPr/>
        </p:nvSpPr>
        <p:spPr>
          <a:xfrm>
            <a:off x="6499042" y="4263709"/>
            <a:ext cx="888332" cy="59556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R</a:t>
            </a:r>
            <a:r>
              <a:rPr lang="en-US" sz="1100" baseline="-25000" dirty="0"/>
              <a:t>1</a:t>
            </a:r>
            <a:endParaRPr lang="en-US" sz="1100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FA747EB-B552-4CE7-A8B8-B5416D5A7C50}"/>
              </a:ext>
            </a:extLst>
          </p:cNvPr>
          <p:cNvSpPr/>
          <p:nvPr/>
        </p:nvSpPr>
        <p:spPr>
          <a:xfrm>
            <a:off x="7606943" y="4263709"/>
            <a:ext cx="888332" cy="59556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R</a:t>
            </a:r>
            <a:r>
              <a:rPr lang="en-US" sz="1100" baseline="-25000" dirty="0"/>
              <a:t>n</a:t>
            </a:r>
            <a:endParaRPr lang="en-US" sz="1100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59C8580-DD6A-4329-84B3-F1A9C521D090}"/>
              </a:ext>
            </a:extLst>
          </p:cNvPr>
          <p:cNvSpPr/>
          <p:nvPr/>
        </p:nvSpPr>
        <p:spPr>
          <a:xfrm>
            <a:off x="8712836" y="4263709"/>
            <a:ext cx="888332" cy="59556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R</a:t>
            </a:r>
            <a:r>
              <a:rPr lang="en-US" sz="1100" baseline="-25000" dirty="0"/>
              <a:t>n+1</a:t>
            </a:r>
            <a:endParaRPr lang="en-US" sz="1100" dirty="0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97146C4-5CA9-42B8-8B50-4A2DBE79B41B}"/>
              </a:ext>
            </a:extLst>
          </p:cNvPr>
          <p:cNvCxnSpPr>
            <a:cxnSpLocks/>
            <a:stCxn id="30" idx="0"/>
            <a:endCxn id="15" idx="2"/>
          </p:cNvCxnSpPr>
          <p:nvPr/>
        </p:nvCxnSpPr>
        <p:spPr>
          <a:xfrm flipV="1">
            <a:off x="5835307" y="3830169"/>
            <a:ext cx="1107901" cy="43354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27B8F6A3-7542-4D70-96CF-F60F81B9D51C}"/>
              </a:ext>
            </a:extLst>
          </p:cNvPr>
          <p:cNvCxnSpPr>
            <a:cxnSpLocks/>
            <a:stCxn id="31" idx="0"/>
            <a:endCxn id="15" idx="2"/>
          </p:cNvCxnSpPr>
          <p:nvPr/>
        </p:nvCxnSpPr>
        <p:spPr>
          <a:xfrm flipV="1">
            <a:off x="6943208" y="3830169"/>
            <a:ext cx="0" cy="43354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BB599DC6-22A7-4F1E-ADA3-38477E284654}"/>
              </a:ext>
            </a:extLst>
          </p:cNvPr>
          <p:cNvCxnSpPr>
            <a:cxnSpLocks/>
            <a:stCxn id="32" idx="0"/>
            <a:endCxn id="15" idx="2"/>
          </p:cNvCxnSpPr>
          <p:nvPr/>
        </p:nvCxnSpPr>
        <p:spPr>
          <a:xfrm flipH="1" flipV="1">
            <a:off x="6943208" y="3830169"/>
            <a:ext cx="1107901" cy="43354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A45E44BD-98AC-4D3C-8BE4-7E4EB65E56A7}"/>
              </a:ext>
            </a:extLst>
          </p:cNvPr>
          <p:cNvCxnSpPr>
            <a:cxnSpLocks/>
            <a:stCxn id="33" idx="0"/>
            <a:endCxn id="25" idx="2"/>
          </p:cNvCxnSpPr>
          <p:nvPr/>
        </p:nvCxnSpPr>
        <p:spPr>
          <a:xfrm flipH="1" flipV="1">
            <a:off x="8052128" y="3830169"/>
            <a:ext cx="1104874" cy="43354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0B1C6371-EBED-4FAE-B332-8604BD5ABD3C}"/>
              </a:ext>
            </a:extLst>
          </p:cNvPr>
          <p:cNvSpPr/>
          <p:nvPr/>
        </p:nvSpPr>
        <p:spPr>
          <a:xfrm>
            <a:off x="7051998" y="5143910"/>
            <a:ext cx="888332" cy="59556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Web knowledge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EA401500-20C8-4497-AA2C-55BE094CB523}"/>
              </a:ext>
            </a:extLst>
          </p:cNvPr>
          <p:cNvCxnSpPr>
            <a:cxnSpLocks/>
            <a:stCxn id="38" idx="0"/>
            <a:endCxn id="30" idx="2"/>
          </p:cNvCxnSpPr>
          <p:nvPr/>
        </p:nvCxnSpPr>
        <p:spPr>
          <a:xfrm flipH="1" flipV="1">
            <a:off x="5835307" y="4859272"/>
            <a:ext cx="1660857" cy="284638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C19E44FF-22A7-42B3-B7B8-D7AB8D926FFE}"/>
              </a:ext>
            </a:extLst>
          </p:cNvPr>
          <p:cNvCxnSpPr>
            <a:cxnSpLocks/>
            <a:stCxn id="38" idx="0"/>
            <a:endCxn id="31" idx="2"/>
          </p:cNvCxnSpPr>
          <p:nvPr/>
        </p:nvCxnSpPr>
        <p:spPr>
          <a:xfrm flipH="1" flipV="1">
            <a:off x="6943208" y="4859272"/>
            <a:ext cx="552956" cy="284638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E1CBB4CC-A038-448B-8F33-7571E93AD463}"/>
              </a:ext>
            </a:extLst>
          </p:cNvPr>
          <p:cNvCxnSpPr>
            <a:cxnSpLocks/>
            <a:stCxn id="38" idx="0"/>
            <a:endCxn id="32" idx="2"/>
          </p:cNvCxnSpPr>
          <p:nvPr/>
        </p:nvCxnSpPr>
        <p:spPr>
          <a:xfrm flipV="1">
            <a:off x="7496164" y="4859272"/>
            <a:ext cx="554945" cy="284638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7C3310A-05F9-4C11-9663-CEF89B112DAC}"/>
              </a:ext>
            </a:extLst>
          </p:cNvPr>
          <p:cNvCxnSpPr>
            <a:cxnSpLocks/>
            <a:stCxn id="38" idx="0"/>
            <a:endCxn id="33" idx="2"/>
          </p:cNvCxnSpPr>
          <p:nvPr/>
        </p:nvCxnSpPr>
        <p:spPr>
          <a:xfrm flipV="1">
            <a:off x="7496164" y="4859272"/>
            <a:ext cx="1660838" cy="284638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tangle 42">
            <a:extLst>
              <a:ext uri="{FF2B5EF4-FFF2-40B4-BE49-F238E27FC236}">
                <a16:creationId xmlns:a16="http://schemas.microsoft.com/office/drawing/2014/main" id="{81C779E2-9EAA-4AF0-B62F-BA9311983F04}"/>
              </a:ext>
            </a:extLst>
          </p:cNvPr>
          <p:cNvSpPr/>
          <p:nvPr/>
        </p:nvSpPr>
        <p:spPr>
          <a:xfrm>
            <a:off x="6996600" y="6159269"/>
            <a:ext cx="1828800" cy="3657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Current Q reformulated</a:t>
            </a: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5D905290-5E1B-4826-B98D-37ABF11EC046}"/>
              </a:ext>
            </a:extLst>
          </p:cNvPr>
          <p:cNvCxnSpPr>
            <a:cxnSpLocks/>
            <a:stCxn id="43" idx="0"/>
            <a:endCxn id="38" idx="2"/>
          </p:cNvCxnSpPr>
          <p:nvPr/>
        </p:nvCxnSpPr>
        <p:spPr>
          <a:xfrm flipH="1" flipV="1">
            <a:off x="7496164" y="5739473"/>
            <a:ext cx="414836" cy="419796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11590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0D0D377-4345-4F14-9DB7-7E5ADF01AB2F}"/>
              </a:ext>
            </a:extLst>
          </p:cNvPr>
          <p:cNvSpPr/>
          <p:nvPr/>
        </p:nvSpPr>
        <p:spPr>
          <a:xfrm>
            <a:off x="0" y="0"/>
            <a:ext cx="12192000" cy="1325880"/>
          </a:xfrm>
          <a:prstGeom prst="rect">
            <a:avLst/>
          </a:prstGeom>
          <a:solidFill>
            <a:srgbClr val="8C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BC3383-24A4-409D-9A4D-DC034A0E0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Parse Context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B9C9BB-0584-4AE9-B811-58956271D3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3486"/>
            <a:ext cx="10515600" cy="4351338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A0CCF9-EC1E-4769-9B96-02E713B9D584}"/>
              </a:ext>
            </a:extLst>
          </p:cNvPr>
          <p:cNvSpPr/>
          <p:nvPr/>
        </p:nvSpPr>
        <p:spPr>
          <a:xfrm>
            <a:off x="2124480" y="4056067"/>
            <a:ext cx="7725373" cy="189556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F61A29C-D206-4768-8BDA-427F070A5E2F}"/>
              </a:ext>
            </a:extLst>
          </p:cNvPr>
          <p:cNvSpPr/>
          <p:nvPr/>
        </p:nvSpPr>
        <p:spPr>
          <a:xfrm>
            <a:off x="2124480" y="3007764"/>
            <a:ext cx="7725373" cy="104830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8ACBCF4-42B5-426B-9217-68EB5EF7D3A3}"/>
              </a:ext>
            </a:extLst>
          </p:cNvPr>
          <p:cNvSpPr/>
          <p:nvPr/>
        </p:nvSpPr>
        <p:spPr>
          <a:xfrm>
            <a:off x="2124480" y="2029334"/>
            <a:ext cx="7725373" cy="9793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B2B3D8D-7DE9-4A02-9F6F-9095AB8FC2C7}"/>
              </a:ext>
            </a:extLst>
          </p:cNvPr>
          <p:cNvSpPr/>
          <p:nvPr/>
        </p:nvSpPr>
        <p:spPr>
          <a:xfrm>
            <a:off x="5795678" y="1449827"/>
            <a:ext cx="1828800" cy="3657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Previous Q&amp;A, current Q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A513D36-1891-4991-B09F-D5E07C83316D}"/>
              </a:ext>
            </a:extLst>
          </p:cNvPr>
          <p:cNvSpPr/>
          <p:nvPr/>
        </p:nvSpPr>
        <p:spPr>
          <a:xfrm>
            <a:off x="5391141" y="2228270"/>
            <a:ext cx="882318" cy="59556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NLP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2B57AFC-DCE8-48FB-A9E4-1DAB91C16531}"/>
              </a:ext>
            </a:extLst>
          </p:cNvPr>
          <p:cNvSpPr/>
          <p:nvPr/>
        </p:nvSpPr>
        <p:spPr>
          <a:xfrm>
            <a:off x="7607962" y="2233577"/>
            <a:ext cx="882318" cy="59556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Entities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A9C1A50-1CA6-4203-A570-A085FB09775B}"/>
              </a:ext>
            </a:extLst>
          </p:cNvPr>
          <p:cNvCxnSpPr>
            <a:cxnSpLocks/>
            <a:stCxn id="13" idx="0"/>
            <a:endCxn id="11" idx="2"/>
          </p:cNvCxnSpPr>
          <p:nvPr/>
        </p:nvCxnSpPr>
        <p:spPr>
          <a:xfrm flipH="1" flipV="1">
            <a:off x="6710078" y="1815587"/>
            <a:ext cx="1339043" cy="41799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2DA8855A-5C67-4E15-B8D6-71B67F2EABCB}"/>
              </a:ext>
            </a:extLst>
          </p:cNvPr>
          <p:cNvSpPr/>
          <p:nvPr/>
        </p:nvSpPr>
        <p:spPr>
          <a:xfrm>
            <a:off x="6499042" y="3234606"/>
            <a:ext cx="888332" cy="59556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Heuristics model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32266BD-AD20-419A-AAF0-7BE2B6D58079}"/>
              </a:ext>
            </a:extLst>
          </p:cNvPr>
          <p:cNvSpPr txBox="1"/>
          <p:nvPr/>
        </p:nvSpPr>
        <p:spPr>
          <a:xfrm>
            <a:off x="2122997" y="2094126"/>
            <a:ext cx="1501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Parse Context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0DE69AB-0D2D-4E9F-8044-6BAA60C269CB}"/>
              </a:ext>
            </a:extLst>
          </p:cNvPr>
          <p:cNvSpPr txBox="1"/>
          <p:nvPr/>
        </p:nvSpPr>
        <p:spPr>
          <a:xfrm>
            <a:off x="2124102" y="3089854"/>
            <a:ext cx="26023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Generate Reformulations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257FB73-A81A-4566-922A-21682A55F1A5}"/>
              </a:ext>
            </a:extLst>
          </p:cNvPr>
          <p:cNvSpPr txBox="1"/>
          <p:nvPr/>
        </p:nvSpPr>
        <p:spPr>
          <a:xfrm>
            <a:off x="2130071" y="4426821"/>
            <a:ext cx="2649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Select Best Reformulation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4590985-5B3B-4BCD-97F5-281817E84697}"/>
              </a:ext>
            </a:extLst>
          </p:cNvPr>
          <p:cNvSpPr txBox="1"/>
          <p:nvPr/>
        </p:nvSpPr>
        <p:spPr>
          <a:xfrm>
            <a:off x="2122441" y="2419232"/>
            <a:ext cx="215636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prev</a:t>
            </a:r>
            <a:r>
              <a:rPr lang="en-US" sz="1000" dirty="0"/>
              <a:t> question: Is Microsoft in Seattle?</a:t>
            </a:r>
          </a:p>
          <a:p>
            <a:r>
              <a:rPr lang="en-US" sz="1000" dirty="0" err="1"/>
              <a:t>prev</a:t>
            </a:r>
            <a:r>
              <a:rPr lang="en-US" sz="1000" dirty="0"/>
              <a:t> answer: Yes</a:t>
            </a:r>
          </a:p>
          <a:p>
            <a:r>
              <a:rPr lang="en-US" sz="1000" dirty="0"/>
              <a:t>current question:  Who is its mayor?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90B78C4-669B-472F-8C9C-0AD6483E18B3}"/>
              </a:ext>
            </a:extLst>
          </p:cNvPr>
          <p:cNvSpPr txBox="1"/>
          <p:nvPr/>
        </p:nvSpPr>
        <p:spPr>
          <a:xfrm>
            <a:off x="2134600" y="4784090"/>
            <a:ext cx="26901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selected reformulation: Who is </a:t>
            </a:r>
            <a:r>
              <a:rPr lang="en-US" sz="1000"/>
              <a:t>Seattle’s mayor?</a:t>
            </a:r>
            <a:endParaRPr lang="en-US" sz="10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B12CF88-7563-46CA-B43B-E960C8016B35}"/>
              </a:ext>
            </a:extLst>
          </p:cNvPr>
          <p:cNvSpPr txBox="1"/>
          <p:nvPr/>
        </p:nvSpPr>
        <p:spPr>
          <a:xfrm>
            <a:off x="2122997" y="3428890"/>
            <a:ext cx="175080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Original: Who is its mayor?</a:t>
            </a:r>
          </a:p>
          <a:p>
            <a:r>
              <a:rPr lang="en-US" sz="1000" dirty="0"/>
              <a:t>R</a:t>
            </a:r>
            <a:r>
              <a:rPr lang="en-US" sz="1000" baseline="-25000" dirty="0"/>
              <a:t>1</a:t>
            </a:r>
            <a:r>
              <a:rPr lang="en-US" sz="1000" dirty="0"/>
              <a:t>: Who is Microsoft’s mayor?</a:t>
            </a:r>
          </a:p>
          <a:p>
            <a:r>
              <a:rPr lang="en-US" sz="1000" dirty="0"/>
              <a:t>R</a:t>
            </a:r>
            <a:r>
              <a:rPr lang="en-US" sz="1000" baseline="-25000" dirty="0"/>
              <a:t>2</a:t>
            </a:r>
            <a:r>
              <a:rPr lang="en-US" sz="1000" dirty="0"/>
              <a:t>: Who is Seattle’s mayor?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FD07A8A-3878-4809-AC18-152BB4F232B2}"/>
              </a:ext>
            </a:extLst>
          </p:cNvPr>
          <p:cNvSpPr/>
          <p:nvPr/>
        </p:nvSpPr>
        <p:spPr>
          <a:xfrm>
            <a:off x="8718850" y="2238919"/>
            <a:ext cx="882318" cy="59556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Entity properties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3714D85-9C37-4B1C-A49B-3FBE745B14C9}"/>
              </a:ext>
            </a:extLst>
          </p:cNvPr>
          <p:cNvCxnSpPr>
            <a:cxnSpLocks/>
            <a:stCxn id="12" idx="0"/>
            <a:endCxn id="11" idx="2"/>
          </p:cNvCxnSpPr>
          <p:nvPr/>
        </p:nvCxnSpPr>
        <p:spPr>
          <a:xfrm flipV="1">
            <a:off x="5832300" y="1815587"/>
            <a:ext cx="877778" cy="412683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F595644-6B80-4B6D-9F18-C2ECEDFEC176}"/>
              </a:ext>
            </a:extLst>
          </p:cNvPr>
          <p:cNvCxnSpPr>
            <a:cxnSpLocks/>
            <a:stCxn id="22" idx="1"/>
            <a:endCxn id="13" idx="3"/>
          </p:cNvCxnSpPr>
          <p:nvPr/>
        </p:nvCxnSpPr>
        <p:spPr>
          <a:xfrm flipH="1" flipV="1">
            <a:off x="8490280" y="2531359"/>
            <a:ext cx="228570" cy="5342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567A288F-8025-4D36-A20B-707DA2F33507}"/>
              </a:ext>
            </a:extLst>
          </p:cNvPr>
          <p:cNvSpPr/>
          <p:nvPr/>
        </p:nvSpPr>
        <p:spPr>
          <a:xfrm>
            <a:off x="7607962" y="3234606"/>
            <a:ext cx="888332" cy="59556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Deep model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97E8026-0318-4863-ACED-D7483E342DEA}"/>
              </a:ext>
            </a:extLst>
          </p:cNvPr>
          <p:cNvCxnSpPr>
            <a:cxnSpLocks/>
            <a:stCxn id="15" idx="0"/>
            <a:endCxn id="11" idx="2"/>
          </p:cNvCxnSpPr>
          <p:nvPr/>
        </p:nvCxnSpPr>
        <p:spPr>
          <a:xfrm flipH="1" flipV="1">
            <a:off x="6710078" y="1815587"/>
            <a:ext cx="233130" cy="1419019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CFFC652-E870-4F83-98A6-772C4E372672}"/>
              </a:ext>
            </a:extLst>
          </p:cNvPr>
          <p:cNvCxnSpPr>
            <a:cxnSpLocks/>
            <a:stCxn id="25" idx="0"/>
            <a:endCxn id="11" idx="2"/>
          </p:cNvCxnSpPr>
          <p:nvPr/>
        </p:nvCxnSpPr>
        <p:spPr>
          <a:xfrm flipH="1" flipV="1">
            <a:off x="6710078" y="1815587"/>
            <a:ext cx="1342050" cy="1419019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25632D7-BC77-4EA8-8C93-0F6E4A1E8B5B}"/>
              </a:ext>
            </a:extLst>
          </p:cNvPr>
          <p:cNvCxnSpPr>
            <a:cxnSpLocks/>
            <a:stCxn id="15" idx="0"/>
            <a:endCxn id="12" idx="2"/>
          </p:cNvCxnSpPr>
          <p:nvPr/>
        </p:nvCxnSpPr>
        <p:spPr>
          <a:xfrm flipH="1" flipV="1">
            <a:off x="5832300" y="2823833"/>
            <a:ext cx="1110908" cy="410773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70BE2729-DA1A-49EE-9F3C-B38813C1902F}"/>
              </a:ext>
            </a:extLst>
          </p:cNvPr>
          <p:cNvCxnSpPr>
            <a:cxnSpLocks/>
            <a:stCxn id="15" idx="0"/>
            <a:endCxn id="13" idx="2"/>
          </p:cNvCxnSpPr>
          <p:nvPr/>
        </p:nvCxnSpPr>
        <p:spPr>
          <a:xfrm flipV="1">
            <a:off x="6943208" y="2829140"/>
            <a:ext cx="1105913" cy="405466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3712B5F1-E7C3-4471-8BE3-B2B8A7E61C0E}"/>
              </a:ext>
            </a:extLst>
          </p:cNvPr>
          <p:cNvSpPr/>
          <p:nvPr/>
        </p:nvSpPr>
        <p:spPr>
          <a:xfrm>
            <a:off x="5391141" y="4263709"/>
            <a:ext cx="888332" cy="59556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Original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80BCD07-761F-442C-9CD3-EE18B8A03CE1}"/>
              </a:ext>
            </a:extLst>
          </p:cNvPr>
          <p:cNvSpPr/>
          <p:nvPr/>
        </p:nvSpPr>
        <p:spPr>
          <a:xfrm>
            <a:off x="6499042" y="4263709"/>
            <a:ext cx="888332" cy="59556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R</a:t>
            </a:r>
            <a:r>
              <a:rPr lang="en-US" sz="1100" baseline="-25000" dirty="0"/>
              <a:t>1</a:t>
            </a:r>
            <a:endParaRPr lang="en-US" sz="1100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FA747EB-B552-4CE7-A8B8-B5416D5A7C50}"/>
              </a:ext>
            </a:extLst>
          </p:cNvPr>
          <p:cNvSpPr/>
          <p:nvPr/>
        </p:nvSpPr>
        <p:spPr>
          <a:xfrm>
            <a:off x="7606943" y="4263709"/>
            <a:ext cx="888332" cy="59556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R</a:t>
            </a:r>
            <a:r>
              <a:rPr lang="en-US" sz="1100" baseline="-25000" dirty="0"/>
              <a:t>n</a:t>
            </a:r>
            <a:endParaRPr lang="en-US" sz="1100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59C8580-DD6A-4329-84B3-F1A9C521D090}"/>
              </a:ext>
            </a:extLst>
          </p:cNvPr>
          <p:cNvSpPr/>
          <p:nvPr/>
        </p:nvSpPr>
        <p:spPr>
          <a:xfrm>
            <a:off x="8712836" y="4263709"/>
            <a:ext cx="888332" cy="59556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R</a:t>
            </a:r>
            <a:r>
              <a:rPr lang="en-US" sz="1100" baseline="-25000" dirty="0"/>
              <a:t>n+1</a:t>
            </a:r>
            <a:endParaRPr lang="en-US" sz="1100" dirty="0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97146C4-5CA9-42B8-8B50-4A2DBE79B41B}"/>
              </a:ext>
            </a:extLst>
          </p:cNvPr>
          <p:cNvCxnSpPr>
            <a:cxnSpLocks/>
            <a:stCxn id="30" idx="0"/>
            <a:endCxn id="15" idx="2"/>
          </p:cNvCxnSpPr>
          <p:nvPr/>
        </p:nvCxnSpPr>
        <p:spPr>
          <a:xfrm flipV="1">
            <a:off x="5835307" y="3830169"/>
            <a:ext cx="1107901" cy="43354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27B8F6A3-7542-4D70-96CF-F60F81B9D51C}"/>
              </a:ext>
            </a:extLst>
          </p:cNvPr>
          <p:cNvCxnSpPr>
            <a:cxnSpLocks/>
            <a:stCxn id="31" idx="0"/>
            <a:endCxn id="15" idx="2"/>
          </p:cNvCxnSpPr>
          <p:nvPr/>
        </p:nvCxnSpPr>
        <p:spPr>
          <a:xfrm flipV="1">
            <a:off x="6943208" y="3830169"/>
            <a:ext cx="0" cy="43354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BB599DC6-22A7-4F1E-ADA3-38477E284654}"/>
              </a:ext>
            </a:extLst>
          </p:cNvPr>
          <p:cNvCxnSpPr>
            <a:cxnSpLocks/>
            <a:stCxn id="32" idx="0"/>
            <a:endCxn id="15" idx="2"/>
          </p:cNvCxnSpPr>
          <p:nvPr/>
        </p:nvCxnSpPr>
        <p:spPr>
          <a:xfrm flipH="1" flipV="1">
            <a:off x="6943208" y="3830169"/>
            <a:ext cx="1107901" cy="43354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A45E44BD-98AC-4D3C-8BE4-7E4EB65E56A7}"/>
              </a:ext>
            </a:extLst>
          </p:cNvPr>
          <p:cNvCxnSpPr>
            <a:cxnSpLocks/>
            <a:stCxn id="33" idx="0"/>
            <a:endCxn id="25" idx="2"/>
          </p:cNvCxnSpPr>
          <p:nvPr/>
        </p:nvCxnSpPr>
        <p:spPr>
          <a:xfrm flipH="1" flipV="1">
            <a:off x="8052128" y="3830169"/>
            <a:ext cx="1104874" cy="43354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0B1C6371-EBED-4FAE-B332-8604BD5ABD3C}"/>
              </a:ext>
            </a:extLst>
          </p:cNvPr>
          <p:cNvSpPr/>
          <p:nvPr/>
        </p:nvSpPr>
        <p:spPr>
          <a:xfrm>
            <a:off x="7051998" y="5143910"/>
            <a:ext cx="888332" cy="59556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Web knowledge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EA401500-20C8-4497-AA2C-55BE094CB523}"/>
              </a:ext>
            </a:extLst>
          </p:cNvPr>
          <p:cNvCxnSpPr>
            <a:cxnSpLocks/>
            <a:stCxn id="38" idx="0"/>
            <a:endCxn id="30" idx="2"/>
          </p:cNvCxnSpPr>
          <p:nvPr/>
        </p:nvCxnSpPr>
        <p:spPr>
          <a:xfrm flipH="1" flipV="1">
            <a:off x="5835307" y="4859272"/>
            <a:ext cx="1660857" cy="284638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C19E44FF-22A7-42B3-B7B8-D7AB8D926FFE}"/>
              </a:ext>
            </a:extLst>
          </p:cNvPr>
          <p:cNvCxnSpPr>
            <a:cxnSpLocks/>
            <a:stCxn id="38" idx="0"/>
            <a:endCxn id="31" idx="2"/>
          </p:cNvCxnSpPr>
          <p:nvPr/>
        </p:nvCxnSpPr>
        <p:spPr>
          <a:xfrm flipH="1" flipV="1">
            <a:off x="6943208" y="4859272"/>
            <a:ext cx="552956" cy="284638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E1CBB4CC-A038-448B-8F33-7571E93AD463}"/>
              </a:ext>
            </a:extLst>
          </p:cNvPr>
          <p:cNvCxnSpPr>
            <a:cxnSpLocks/>
            <a:stCxn id="38" idx="0"/>
            <a:endCxn id="32" idx="2"/>
          </p:cNvCxnSpPr>
          <p:nvPr/>
        </p:nvCxnSpPr>
        <p:spPr>
          <a:xfrm flipV="1">
            <a:off x="7496164" y="4859272"/>
            <a:ext cx="554945" cy="284638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7C3310A-05F9-4C11-9663-CEF89B112DAC}"/>
              </a:ext>
            </a:extLst>
          </p:cNvPr>
          <p:cNvCxnSpPr>
            <a:cxnSpLocks/>
            <a:stCxn id="38" idx="0"/>
            <a:endCxn id="33" idx="2"/>
          </p:cNvCxnSpPr>
          <p:nvPr/>
        </p:nvCxnSpPr>
        <p:spPr>
          <a:xfrm flipV="1">
            <a:off x="7496164" y="4859272"/>
            <a:ext cx="1660838" cy="284638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tangle 42">
            <a:extLst>
              <a:ext uri="{FF2B5EF4-FFF2-40B4-BE49-F238E27FC236}">
                <a16:creationId xmlns:a16="http://schemas.microsoft.com/office/drawing/2014/main" id="{81C779E2-9EAA-4AF0-B62F-BA9311983F04}"/>
              </a:ext>
            </a:extLst>
          </p:cNvPr>
          <p:cNvSpPr/>
          <p:nvPr/>
        </p:nvSpPr>
        <p:spPr>
          <a:xfrm>
            <a:off x="6996600" y="6159269"/>
            <a:ext cx="1828800" cy="3657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Current Q reformulated</a:t>
            </a: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5D905290-5E1B-4826-B98D-37ABF11EC046}"/>
              </a:ext>
            </a:extLst>
          </p:cNvPr>
          <p:cNvCxnSpPr>
            <a:cxnSpLocks/>
            <a:stCxn id="43" idx="0"/>
            <a:endCxn id="38" idx="2"/>
          </p:cNvCxnSpPr>
          <p:nvPr/>
        </p:nvCxnSpPr>
        <p:spPr>
          <a:xfrm flipH="1" flipV="1">
            <a:off x="7496164" y="5739473"/>
            <a:ext cx="414836" cy="419796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42DE04DB-8DC3-47D9-8CA3-C39930C701FC}"/>
              </a:ext>
            </a:extLst>
          </p:cNvPr>
          <p:cNvSpPr/>
          <p:nvPr/>
        </p:nvSpPr>
        <p:spPr>
          <a:xfrm>
            <a:off x="1949116" y="1941095"/>
            <a:ext cx="8053137" cy="1148759"/>
          </a:xfrm>
          <a:prstGeom prst="rect">
            <a:avLst/>
          </a:prstGeom>
          <a:noFill/>
          <a:ln w="38100">
            <a:solidFill>
              <a:srgbClr val="8C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8262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0D0D377-4345-4F14-9DB7-7E5ADF01AB2F}"/>
              </a:ext>
            </a:extLst>
          </p:cNvPr>
          <p:cNvSpPr/>
          <p:nvPr/>
        </p:nvSpPr>
        <p:spPr>
          <a:xfrm>
            <a:off x="0" y="0"/>
            <a:ext cx="12192000" cy="1325880"/>
          </a:xfrm>
          <a:prstGeom prst="rect">
            <a:avLst/>
          </a:prstGeom>
          <a:solidFill>
            <a:srgbClr val="8C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BC3383-24A4-409D-9A4D-DC034A0E0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Generate Reformulations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B9C9BB-0584-4AE9-B811-58956271D3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3486"/>
            <a:ext cx="10515600" cy="4351338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A0CCF9-EC1E-4769-9B96-02E713B9D584}"/>
              </a:ext>
            </a:extLst>
          </p:cNvPr>
          <p:cNvSpPr/>
          <p:nvPr/>
        </p:nvSpPr>
        <p:spPr>
          <a:xfrm>
            <a:off x="2124480" y="4056067"/>
            <a:ext cx="7725373" cy="189556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F61A29C-D206-4768-8BDA-427F070A5E2F}"/>
              </a:ext>
            </a:extLst>
          </p:cNvPr>
          <p:cNvSpPr/>
          <p:nvPr/>
        </p:nvSpPr>
        <p:spPr>
          <a:xfrm>
            <a:off x="2124480" y="3007764"/>
            <a:ext cx="7725373" cy="104830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8ACBCF4-42B5-426B-9217-68EB5EF7D3A3}"/>
              </a:ext>
            </a:extLst>
          </p:cNvPr>
          <p:cNvSpPr/>
          <p:nvPr/>
        </p:nvSpPr>
        <p:spPr>
          <a:xfrm>
            <a:off x="2124480" y="2029334"/>
            <a:ext cx="7725373" cy="9793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B2B3D8D-7DE9-4A02-9F6F-9095AB8FC2C7}"/>
              </a:ext>
            </a:extLst>
          </p:cNvPr>
          <p:cNvSpPr/>
          <p:nvPr/>
        </p:nvSpPr>
        <p:spPr>
          <a:xfrm>
            <a:off x="5795678" y="1449827"/>
            <a:ext cx="1828800" cy="3657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Previous Q&amp;A, current Q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A513D36-1891-4991-B09F-D5E07C83316D}"/>
              </a:ext>
            </a:extLst>
          </p:cNvPr>
          <p:cNvSpPr/>
          <p:nvPr/>
        </p:nvSpPr>
        <p:spPr>
          <a:xfrm>
            <a:off x="5391141" y="2228270"/>
            <a:ext cx="882318" cy="59556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NLP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2B57AFC-DCE8-48FB-A9E4-1DAB91C16531}"/>
              </a:ext>
            </a:extLst>
          </p:cNvPr>
          <p:cNvSpPr/>
          <p:nvPr/>
        </p:nvSpPr>
        <p:spPr>
          <a:xfrm>
            <a:off x="7607962" y="2233577"/>
            <a:ext cx="882318" cy="59556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Entities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A9C1A50-1CA6-4203-A570-A085FB09775B}"/>
              </a:ext>
            </a:extLst>
          </p:cNvPr>
          <p:cNvCxnSpPr>
            <a:cxnSpLocks/>
            <a:stCxn id="13" idx="0"/>
            <a:endCxn id="11" idx="2"/>
          </p:cNvCxnSpPr>
          <p:nvPr/>
        </p:nvCxnSpPr>
        <p:spPr>
          <a:xfrm flipH="1" flipV="1">
            <a:off x="6710078" y="1815587"/>
            <a:ext cx="1339043" cy="41799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2DA8855A-5C67-4E15-B8D6-71B67F2EABCB}"/>
              </a:ext>
            </a:extLst>
          </p:cNvPr>
          <p:cNvSpPr/>
          <p:nvPr/>
        </p:nvSpPr>
        <p:spPr>
          <a:xfrm>
            <a:off x="6499042" y="3234606"/>
            <a:ext cx="888332" cy="59556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Heuristics model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32266BD-AD20-419A-AAF0-7BE2B6D58079}"/>
              </a:ext>
            </a:extLst>
          </p:cNvPr>
          <p:cNvSpPr txBox="1"/>
          <p:nvPr/>
        </p:nvSpPr>
        <p:spPr>
          <a:xfrm>
            <a:off x="2122997" y="2094126"/>
            <a:ext cx="1501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Parse Context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0DE69AB-0D2D-4E9F-8044-6BAA60C269CB}"/>
              </a:ext>
            </a:extLst>
          </p:cNvPr>
          <p:cNvSpPr txBox="1"/>
          <p:nvPr/>
        </p:nvSpPr>
        <p:spPr>
          <a:xfrm>
            <a:off x="2124102" y="3089854"/>
            <a:ext cx="26023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Generate Reformulations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257FB73-A81A-4566-922A-21682A55F1A5}"/>
              </a:ext>
            </a:extLst>
          </p:cNvPr>
          <p:cNvSpPr txBox="1"/>
          <p:nvPr/>
        </p:nvSpPr>
        <p:spPr>
          <a:xfrm>
            <a:off x="2130071" y="4426821"/>
            <a:ext cx="2649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Select Best Reformulation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4590985-5B3B-4BCD-97F5-281817E84697}"/>
              </a:ext>
            </a:extLst>
          </p:cNvPr>
          <p:cNvSpPr txBox="1"/>
          <p:nvPr/>
        </p:nvSpPr>
        <p:spPr>
          <a:xfrm>
            <a:off x="2122441" y="2419232"/>
            <a:ext cx="215636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prev</a:t>
            </a:r>
            <a:r>
              <a:rPr lang="en-US" sz="1000" dirty="0"/>
              <a:t> question: Is Microsoft in Seattle?</a:t>
            </a:r>
          </a:p>
          <a:p>
            <a:r>
              <a:rPr lang="en-US" sz="1000" dirty="0" err="1"/>
              <a:t>prev</a:t>
            </a:r>
            <a:r>
              <a:rPr lang="en-US" sz="1000" dirty="0"/>
              <a:t> answer: Yes</a:t>
            </a:r>
          </a:p>
          <a:p>
            <a:r>
              <a:rPr lang="en-US" sz="1000" dirty="0"/>
              <a:t>current question:  Who is its mayor?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90B78C4-669B-472F-8C9C-0AD6483E18B3}"/>
              </a:ext>
            </a:extLst>
          </p:cNvPr>
          <p:cNvSpPr txBox="1"/>
          <p:nvPr/>
        </p:nvSpPr>
        <p:spPr>
          <a:xfrm>
            <a:off x="2134600" y="4784090"/>
            <a:ext cx="26901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selected reformulation: Who is </a:t>
            </a:r>
            <a:r>
              <a:rPr lang="en-US" sz="1000"/>
              <a:t>Seattle’s mayor?</a:t>
            </a:r>
            <a:endParaRPr lang="en-US" sz="10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B12CF88-7563-46CA-B43B-E960C8016B35}"/>
              </a:ext>
            </a:extLst>
          </p:cNvPr>
          <p:cNvSpPr txBox="1"/>
          <p:nvPr/>
        </p:nvSpPr>
        <p:spPr>
          <a:xfrm>
            <a:off x="2122997" y="3428890"/>
            <a:ext cx="175080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Original: Who is its mayor?</a:t>
            </a:r>
          </a:p>
          <a:p>
            <a:r>
              <a:rPr lang="en-US" sz="1000" dirty="0"/>
              <a:t>R</a:t>
            </a:r>
            <a:r>
              <a:rPr lang="en-US" sz="1000" baseline="-25000" dirty="0"/>
              <a:t>1</a:t>
            </a:r>
            <a:r>
              <a:rPr lang="en-US" sz="1000" dirty="0"/>
              <a:t>: Who is Microsoft’s mayor?</a:t>
            </a:r>
          </a:p>
          <a:p>
            <a:r>
              <a:rPr lang="en-US" sz="1000" dirty="0"/>
              <a:t>R</a:t>
            </a:r>
            <a:r>
              <a:rPr lang="en-US" sz="1000" baseline="-25000" dirty="0"/>
              <a:t>2</a:t>
            </a:r>
            <a:r>
              <a:rPr lang="en-US" sz="1000" dirty="0"/>
              <a:t>: Who is Seattle’s mayor?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FD07A8A-3878-4809-AC18-152BB4F232B2}"/>
              </a:ext>
            </a:extLst>
          </p:cNvPr>
          <p:cNvSpPr/>
          <p:nvPr/>
        </p:nvSpPr>
        <p:spPr>
          <a:xfrm>
            <a:off x="8718850" y="2238919"/>
            <a:ext cx="882318" cy="59556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Entity properties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3714D85-9C37-4B1C-A49B-3FBE745B14C9}"/>
              </a:ext>
            </a:extLst>
          </p:cNvPr>
          <p:cNvCxnSpPr>
            <a:cxnSpLocks/>
            <a:stCxn id="12" idx="0"/>
            <a:endCxn id="11" idx="2"/>
          </p:cNvCxnSpPr>
          <p:nvPr/>
        </p:nvCxnSpPr>
        <p:spPr>
          <a:xfrm flipV="1">
            <a:off x="5832300" y="1815587"/>
            <a:ext cx="877778" cy="412683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F595644-6B80-4B6D-9F18-C2ECEDFEC176}"/>
              </a:ext>
            </a:extLst>
          </p:cNvPr>
          <p:cNvCxnSpPr>
            <a:cxnSpLocks/>
            <a:stCxn id="22" idx="1"/>
            <a:endCxn id="13" idx="3"/>
          </p:cNvCxnSpPr>
          <p:nvPr/>
        </p:nvCxnSpPr>
        <p:spPr>
          <a:xfrm flipH="1" flipV="1">
            <a:off x="8490280" y="2531359"/>
            <a:ext cx="228570" cy="5342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567A288F-8025-4D36-A20B-707DA2F33507}"/>
              </a:ext>
            </a:extLst>
          </p:cNvPr>
          <p:cNvSpPr/>
          <p:nvPr/>
        </p:nvSpPr>
        <p:spPr>
          <a:xfrm>
            <a:off x="7607962" y="3234606"/>
            <a:ext cx="888332" cy="59556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Deep model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97E8026-0318-4863-ACED-D7483E342DEA}"/>
              </a:ext>
            </a:extLst>
          </p:cNvPr>
          <p:cNvCxnSpPr>
            <a:cxnSpLocks/>
            <a:stCxn id="15" idx="0"/>
            <a:endCxn id="11" idx="2"/>
          </p:cNvCxnSpPr>
          <p:nvPr/>
        </p:nvCxnSpPr>
        <p:spPr>
          <a:xfrm flipH="1" flipV="1">
            <a:off x="6710078" y="1815587"/>
            <a:ext cx="233130" cy="1419019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CFFC652-E870-4F83-98A6-772C4E372672}"/>
              </a:ext>
            </a:extLst>
          </p:cNvPr>
          <p:cNvCxnSpPr>
            <a:cxnSpLocks/>
            <a:stCxn id="25" idx="0"/>
            <a:endCxn id="11" idx="2"/>
          </p:cNvCxnSpPr>
          <p:nvPr/>
        </p:nvCxnSpPr>
        <p:spPr>
          <a:xfrm flipH="1" flipV="1">
            <a:off x="6710078" y="1815587"/>
            <a:ext cx="1342050" cy="1419019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25632D7-BC77-4EA8-8C93-0F6E4A1E8B5B}"/>
              </a:ext>
            </a:extLst>
          </p:cNvPr>
          <p:cNvCxnSpPr>
            <a:cxnSpLocks/>
            <a:stCxn id="15" idx="0"/>
            <a:endCxn id="12" idx="2"/>
          </p:cNvCxnSpPr>
          <p:nvPr/>
        </p:nvCxnSpPr>
        <p:spPr>
          <a:xfrm flipH="1" flipV="1">
            <a:off x="5832300" y="2823833"/>
            <a:ext cx="1110908" cy="410773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70BE2729-DA1A-49EE-9F3C-B38813C1902F}"/>
              </a:ext>
            </a:extLst>
          </p:cNvPr>
          <p:cNvCxnSpPr>
            <a:cxnSpLocks/>
            <a:stCxn id="15" idx="0"/>
            <a:endCxn id="13" idx="2"/>
          </p:cNvCxnSpPr>
          <p:nvPr/>
        </p:nvCxnSpPr>
        <p:spPr>
          <a:xfrm flipV="1">
            <a:off x="6943208" y="2829140"/>
            <a:ext cx="1105913" cy="405466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3712B5F1-E7C3-4471-8BE3-B2B8A7E61C0E}"/>
              </a:ext>
            </a:extLst>
          </p:cNvPr>
          <p:cNvSpPr/>
          <p:nvPr/>
        </p:nvSpPr>
        <p:spPr>
          <a:xfrm>
            <a:off x="5391141" y="4263709"/>
            <a:ext cx="888332" cy="59556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Original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80BCD07-761F-442C-9CD3-EE18B8A03CE1}"/>
              </a:ext>
            </a:extLst>
          </p:cNvPr>
          <p:cNvSpPr/>
          <p:nvPr/>
        </p:nvSpPr>
        <p:spPr>
          <a:xfrm>
            <a:off x="6499042" y="4263709"/>
            <a:ext cx="888332" cy="59556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R</a:t>
            </a:r>
            <a:r>
              <a:rPr lang="en-US" sz="1100" baseline="-25000" dirty="0"/>
              <a:t>1</a:t>
            </a:r>
            <a:endParaRPr lang="en-US" sz="1100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FA747EB-B552-4CE7-A8B8-B5416D5A7C50}"/>
              </a:ext>
            </a:extLst>
          </p:cNvPr>
          <p:cNvSpPr/>
          <p:nvPr/>
        </p:nvSpPr>
        <p:spPr>
          <a:xfrm>
            <a:off x="7606943" y="4263709"/>
            <a:ext cx="888332" cy="59556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R</a:t>
            </a:r>
            <a:r>
              <a:rPr lang="en-US" sz="1100" baseline="-25000" dirty="0"/>
              <a:t>n</a:t>
            </a:r>
            <a:endParaRPr lang="en-US" sz="1100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59C8580-DD6A-4329-84B3-F1A9C521D090}"/>
              </a:ext>
            </a:extLst>
          </p:cNvPr>
          <p:cNvSpPr/>
          <p:nvPr/>
        </p:nvSpPr>
        <p:spPr>
          <a:xfrm>
            <a:off x="8712836" y="4263709"/>
            <a:ext cx="888332" cy="59556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R</a:t>
            </a:r>
            <a:r>
              <a:rPr lang="en-US" sz="1100" baseline="-25000" dirty="0"/>
              <a:t>n+1</a:t>
            </a:r>
            <a:endParaRPr lang="en-US" sz="1100" dirty="0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97146C4-5CA9-42B8-8B50-4A2DBE79B41B}"/>
              </a:ext>
            </a:extLst>
          </p:cNvPr>
          <p:cNvCxnSpPr>
            <a:cxnSpLocks/>
            <a:stCxn id="30" idx="0"/>
            <a:endCxn id="15" idx="2"/>
          </p:cNvCxnSpPr>
          <p:nvPr/>
        </p:nvCxnSpPr>
        <p:spPr>
          <a:xfrm flipV="1">
            <a:off x="5835307" y="3830169"/>
            <a:ext cx="1107901" cy="43354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27B8F6A3-7542-4D70-96CF-F60F81B9D51C}"/>
              </a:ext>
            </a:extLst>
          </p:cNvPr>
          <p:cNvCxnSpPr>
            <a:cxnSpLocks/>
            <a:stCxn id="31" idx="0"/>
            <a:endCxn id="15" idx="2"/>
          </p:cNvCxnSpPr>
          <p:nvPr/>
        </p:nvCxnSpPr>
        <p:spPr>
          <a:xfrm flipV="1">
            <a:off x="6943208" y="3830169"/>
            <a:ext cx="0" cy="43354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BB599DC6-22A7-4F1E-ADA3-38477E284654}"/>
              </a:ext>
            </a:extLst>
          </p:cNvPr>
          <p:cNvCxnSpPr>
            <a:cxnSpLocks/>
            <a:stCxn id="32" idx="0"/>
            <a:endCxn id="15" idx="2"/>
          </p:cNvCxnSpPr>
          <p:nvPr/>
        </p:nvCxnSpPr>
        <p:spPr>
          <a:xfrm flipH="1" flipV="1">
            <a:off x="6943208" y="3830169"/>
            <a:ext cx="1107901" cy="43354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A45E44BD-98AC-4D3C-8BE4-7E4EB65E56A7}"/>
              </a:ext>
            </a:extLst>
          </p:cNvPr>
          <p:cNvCxnSpPr>
            <a:cxnSpLocks/>
            <a:stCxn id="33" idx="0"/>
            <a:endCxn id="25" idx="2"/>
          </p:cNvCxnSpPr>
          <p:nvPr/>
        </p:nvCxnSpPr>
        <p:spPr>
          <a:xfrm flipH="1" flipV="1">
            <a:off x="8052128" y="3830169"/>
            <a:ext cx="1104874" cy="43354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0B1C6371-EBED-4FAE-B332-8604BD5ABD3C}"/>
              </a:ext>
            </a:extLst>
          </p:cNvPr>
          <p:cNvSpPr/>
          <p:nvPr/>
        </p:nvSpPr>
        <p:spPr>
          <a:xfrm>
            <a:off x="7051998" y="5143910"/>
            <a:ext cx="888332" cy="59556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Web knowledge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EA401500-20C8-4497-AA2C-55BE094CB523}"/>
              </a:ext>
            </a:extLst>
          </p:cNvPr>
          <p:cNvCxnSpPr>
            <a:cxnSpLocks/>
            <a:stCxn id="38" idx="0"/>
            <a:endCxn id="30" idx="2"/>
          </p:cNvCxnSpPr>
          <p:nvPr/>
        </p:nvCxnSpPr>
        <p:spPr>
          <a:xfrm flipH="1" flipV="1">
            <a:off x="5835307" y="4859272"/>
            <a:ext cx="1660857" cy="284638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C19E44FF-22A7-42B3-B7B8-D7AB8D926FFE}"/>
              </a:ext>
            </a:extLst>
          </p:cNvPr>
          <p:cNvCxnSpPr>
            <a:cxnSpLocks/>
            <a:stCxn id="38" idx="0"/>
            <a:endCxn id="31" idx="2"/>
          </p:cNvCxnSpPr>
          <p:nvPr/>
        </p:nvCxnSpPr>
        <p:spPr>
          <a:xfrm flipH="1" flipV="1">
            <a:off x="6943208" y="4859272"/>
            <a:ext cx="552956" cy="284638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E1CBB4CC-A038-448B-8F33-7571E93AD463}"/>
              </a:ext>
            </a:extLst>
          </p:cNvPr>
          <p:cNvCxnSpPr>
            <a:cxnSpLocks/>
            <a:stCxn id="38" idx="0"/>
            <a:endCxn id="32" idx="2"/>
          </p:cNvCxnSpPr>
          <p:nvPr/>
        </p:nvCxnSpPr>
        <p:spPr>
          <a:xfrm flipV="1">
            <a:off x="7496164" y="4859272"/>
            <a:ext cx="554945" cy="284638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7C3310A-05F9-4C11-9663-CEF89B112DAC}"/>
              </a:ext>
            </a:extLst>
          </p:cNvPr>
          <p:cNvCxnSpPr>
            <a:cxnSpLocks/>
            <a:stCxn id="38" idx="0"/>
            <a:endCxn id="33" idx="2"/>
          </p:cNvCxnSpPr>
          <p:nvPr/>
        </p:nvCxnSpPr>
        <p:spPr>
          <a:xfrm flipV="1">
            <a:off x="7496164" y="4859272"/>
            <a:ext cx="1660838" cy="284638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tangle 42">
            <a:extLst>
              <a:ext uri="{FF2B5EF4-FFF2-40B4-BE49-F238E27FC236}">
                <a16:creationId xmlns:a16="http://schemas.microsoft.com/office/drawing/2014/main" id="{81C779E2-9EAA-4AF0-B62F-BA9311983F04}"/>
              </a:ext>
            </a:extLst>
          </p:cNvPr>
          <p:cNvSpPr/>
          <p:nvPr/>
        </p:nvSpPr>
        <p:spPr>
          <a:xfrm>
            <a:off x="6996600" y="6159269"/>
            <a:ext cx="1828800" cy="3657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Current Q reformulated</a:t>
            </a: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5D905290-5E1B-4826-B98D-37ABF11EC046}"/>
              </a:ext>
            </a:extLst>
          </p:cNvPr>
          <p:cNvCxnSpPr>
            <a:cxnSpLocks/>
            <a:stCxn id="43" idx="0"/>
            <a:endCxn id="38" idx="2"/>
          </p:cNvCxnSpPr>
          <p:nvPr/>
        </p:nvCxnSpPr>
        <p:spPr>
          <a:xfrm flipH="1" flipV="1">
            <a:off x="7496164" y="5739473"/>
            <a:ext cx="414836" cy="419796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42DE04DB-8DC3-47D9-8CA3-C39930C701FC}"/>
              </a:ext>
            </a:extLst>
          </p:cNvPr>
          <p:cNvSpPr/>
          <p:nvPr/>
        </p:nvSpPr>
        <p:spPr>
          <a:xfrm>
            <a:off x="1949116" y="2935699"/>
            <a:ext cx="8053137" cy="1188720"/>
          </a:xfrm>
          <a:prstGeom prst="rect">
            <a:avLst/>
          </a:prstGeom>
          <a:noFill/>
          <a:ln w="38100">
            <a:solidFill>
              <a:srgbClr val="8C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5306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0D0D377-4345-4F14-9DB7-7E5ADF01AB2F}"/>
              </a:ext>
            </a:extLst>
          </p:cNvPr>
          <p:cNvSpPr/>
          <p:nvPr/>
        </p:nvSpPr>
        <p:spPr>
          <a:xfrm>
            <a:off x="0" y="0"/>
            <a:ext cx="12192000" cy="1325880"/>
          </a:xfrm>
          <a:prstGeom prst="rect">
            <a:avLst/>
          </a:prstGeom>
          <a:solidFill>
            <a:srgbClr val="8C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BC3383-24A4-409D-9A4D-DC034A0E0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Deep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B9C9BB-0584-4AE9-B811-58956271D3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3486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Dataset from search engine logs</a:t>
            </a:r>
          </a:p>
          <a:p>
            <a:r>
              <a:rPr lang="en-US" dirty="0"/>
              <a:t>Query sessions consisting of:</a:t>
            </a:r>
          </a:p>
          <a:p>
            <a:pPr lvl="1"/>
            <a:r>
              <a:rPr lang="en-US" dirty="0"/>
              <a:t>query1 </a:t>
            </a:r>
          </a:p>
          <a:p>
            <a:pPr lvl="1"/>
            <a:r>
              <a:rPr lang="en-US" dirty="0"/>
              <a:t>query2 (depends on context from query1)</a:t>
            </a:r>
          </a:p>
          <a:p>
            <a:pPr lvl="1"/>
            <a:r>
              <a:rPr lang="en-US" dirty="0"/>
              <a:t>query3 (reformulation of query2 to include context)</a:t>
            </a:r>
          </a:p>
          <a:p>
            <a:r>
              <a:rPr lang="en-US" dirty="0"/>
              <a:t>Ex:</a:t>
            </a:r>
          </a:p>
          <a:p>
            <a:pPr lvl="1"/>
            <a:r>
              <a:rPr lang="en-US" dirty="0"/>
              <a:t>query1 = “Is Microsoft in Seattle?”</a:t>
            </a:r>
          </a:p>
          <a:p>
            <a:pPr lvl="1"/>
            <a:r>
              <a:rPr lang="en-US" dirty="0"/>
              <a:t>query2 = “Who is its mayor?”</a:t>
            </a:r>
          </a:p>
          <a:p>
            <a:pPr lvl="1"/>
            <a:r>
              <a:rPr lang="en-US" dirty="0"/>
              <a:t>query3 = “Who is Seattle’s mayor?”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05813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0D0D377-4345-4F14-9DB7-7E5ADF01AB2F}"/>
              </a:ext>
            </a:extLst>
          </p:cNvPr>
          <p:cNvSpPr/>
          <p:nvPr/>
        </p:nvSpPr>
        <p:spPr>
          <a:xfrm>
            <a:off x="0" y="0"/>
            <a:ext cx="12192000" cy="1325880"/>
          </a:xfrm>
          <a:prstGeom prst="rect">
            <a:avLst/>
          </a:prstGeom>
          <a:solidFill>
            <a:srgbClr val="8C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BC3383-24A4-409D-9A4D-DC034A0E0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Deep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B9C9BB-0584-4AE9-B811-58956271D3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3486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Input = query1, query 2; Output = query3</a:t>
            </a:r>
          </a:p>
          <a:p>
            <a:r>
              <a:rPr lang="en-US" dirty="0"/>
              <a:t>Sequence to sequence with attention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3162" y="2656100"/>
            <a:ext cx="6365675" cy="359633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889716" y="3821723"/>
            <a:ext cx="3089053" cy="1899138"/>
          </a:xfrm>
          <a:prstGeom prst="rect">
            <a:avLst/>
          </a:prstGeom>
          <a:noFill/>
          <a:ln w="38100">
            <a:solidFill>
              <a:srgbClr val="8C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213230" y="3821723"/>
            <a:ext cx="3089053" cy="1899138"/>
          </a:xfrm>
          <a:prstGeom prst="rect">
            <a:avLst/>
          </a:prstGeom>
          <a:noFill/>
          <a:ln w="38100">
            <a:solidFill>
              <a:srgbClr val="8C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889716" y="2954215"/>
            <a:ext cx="3089053" cy="867508"/>
          </a:xfrm>
          <a:prstGeom prst="rect">
            <a:avLst/>
          </a:prstGeom>
          <a:noFill/>
          <a:ln w="38100">
            <a:solidFill>
              <a:srgbClr val="8C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393326" y="4509682"/>
            <a:ext cx="13791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8C1515"/>
                </a:solidFill>
              </a:rPr>
              <a:t>Encoder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401907" y="4513980"/>
            <a:ext cx="14144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8C1515"/>
                </a:solidFill>
              </a:rPr>
              <a:t>Decoder</a:t>
            </a:r>
          </a:p>
        </p:txBody>
      </p:sp>
    </p:spTree>
    <p:extLst>
      <p:ext uri="{BB962C8B-B14F-4D97-AF65-F5344CB8AC3E}">
        <p14:creationId xmlns:p14="http://schemas.microsoft.com/office/powerpoint/2010/main" val="1082090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8" grpId="0" animBg="1"/>
      <p:bldP spid="9" grpId="0"/>
      <p:bldP spid="9" grpId="1"/>
      <p:bldP spid="10" grpId="0"/>
      <p:bldP spid="10" grpId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0D0D377-4345-4F14-9DB7-7E5ADF01AB2F}"/>
              </a:ext>
            </a:extLst>
          </p:cNvPr>
          <p:cNvSpPr/>
          <p:nvPr/>
        </p:nvSpPr>
        <p:spPr>
          <a:xfrm>
            <a:off x="0" y="0"/>
            <a:ext cx="12192000" cy="1325880"/>
          </a:xfrm>
          <a:prstGeom prst="rect">
            <a:avLst/>
          </a:prstGeom>
          <a:solidFill>
            <a:srgbClr val="8C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BC3383-24A4-409D-9A4D-DC034A0E0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Deep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B9C9BB-0584-4AE9-B811-58956271D3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3486"/>
            <a:ext cx="5272314" cy="4351338"/>
          </a:xfrm>
        </p:spPr>
        <p:txBody>
          <a:bodyPr numCol="1">
            <a:normAutofit/>
          </a:bodyPr>
          <a:lstStyle/>
          <a:p>
            <a:pPr marL="0" indent="0">
              <a:buNone/>
            </a:pPr>
            <a:r>
              <a:rPr lang="en-US" sz="1600" dirty="0">
                <a:cs typeface="Segoe UI" panose="020B0502040204020203" pitchFamily="34" charset="0"/>
              </a:rPr>
              <a:t>Sample query session using trained model, with answers from Bing</a:t>
            </a:r>
          </a:p>
          <a:p>
            <a:pPr marL="0" indent="0">
              <a:buNone/>
            </a:pPr>
            <a:endParaRPr lang="en-US" sz="1600" dirty="0">
              <a:cs typeface="Segoe UI" panose="020B0502040204020203" pitchFamily="34" charset="0"/>
            </a:endParaRPr>
          </a:p>
          <a:p>
            <a:pPr marL="0" indent="0">
              <a:buNone/>
            </a:pPr>
            <a:r>
              <a:rPr lang="en-US" sz="1600" dirty="0">
                <a:cs typeface="Segoe UI" panose="020B0502040204020203" pitchFamily="34" charset="0"/>
              </a:rPr>
              <a:t>Q: Where is </a:t>
            </a:r>
            <a:r>
              <a:rPr lang="en-US" sz="1600" dirty="0" err="1">
                <a:cs typeface="Segoe UI" panose="020B0502040204020203" pitchFamily="34" charset="0"/>
              </a:rPr>
              <a:t>amsterdam</a:t>
            </a:r>
            <a:r>
              <a:rPr lang="en-US" sz="1600" dirty="0">
                <a:cs typeface="Segoe UI" panose="020B0502040204020203" pitchFamily="34" charset="0"/>
              </a:rPr>
              <a:t>?</a:t>
            </a:r>
          </a:p>
          <a:p>
            <a:pPr marL="0" indent="0">
              <a:buNone/>
            </a:pPr>
            <a:r>
              <a:rPr lang="en-US" sz="1600" dirty="0">
                <a:cs typeface="Segoe UI" panose="020B0502040204020203" pitchFamily="34" charset="0"/>
              </a:rPr>
              <a:t>A: North Holland, Netherlands</a:t>
            </a:r>
          </a:p>
          <a:p>
            <a:pPr marL="0" indent="0">
              <a:buNone/>
            </a:pPr>
            <a:r>
              <a:rPr lang="en-US" sz="1600" dirty="0">
                <a:cs typeface="Segoe UI" panose="020B0502040204020203" pitchFamily="34" charset="0"/>
              </a:rPr>
              <a:t>Q: What is its weather? → </a:t>
            </a:r>
            <a:r>
              <a:rPr lang="en-US" sz="1600" dirty="0">
                <a:solidFill>
                  <a:srgbClr val="00B050"/>
                </a:solidFill>
                <a:cs typeface="Segoe UI" panose="020B0502040204020203" pitchFamily="34" charset="0"/>
              </a:rPr>
              <a:t>What is </a:t>
            </a:r>
            <a:r>
              <a:rPr lang="en-US" sz="1600" dirty="0" err="1">
                <a:solidFill>
                  <a:srgbClr val="00B050"/>
                </a:solidFill>
                <a:cs typeface="Segoe UI" panose="020B0502040204020203" pitchFamily="34" charset="0"/>
              </a:rPr>
              <a:t>amsterdam</a:t>
            </a:r>
            <a:r>
              <a:rPr lang="en-US" sz="1600" dirty="0">
                <a:solidFill>
                  <a:srgbClr val="00B050"/>
                </a:solidFill>
                <a:cs typeface="Segoe UI" panose="020B0502040204020203" pitchFamily="34" charset="0"/>
              </a:rPr>
              <a:t> weather?</a:t>
            </a:r>
          </a:p>
          <a:p>
            <a:pPr marL="0" indent="0">
              <a:buNone/>
            </a:pPr>
            <a:r>
              <a:rPr lang="en-US" sz="1600" dirty="0">
                <a:cs typeface="Segoe UI" panose="020B0502040204020203" pitchFamily="34" charset="0"/>
              </a:rPr>
              <a:t>A: 15°C</a:t>
            </a:r>
          </a:p>
          <a:p>
            <a:pPr marL="0" indent="0">
              <a:buNone/>
            </a:pPr>
            <a:r>
              <a:rPr lang="en-US" sz="1600" dirty="0">
                <a:cs typeface="Segoe UI" panose="020B0502040204020203" pitchFamily="34" charset="0"/>
              </a:rPr>
              <a:t>Q: Who is the mayor? → </a:t>
            </a:r>
            <a:r>
              <a:rPr lang="en-US" sz="1600" dirty="0">
                <a:solidFill>
                  <a:srgbClr val="00B050"/>
                </a:solidFill>
                <a:cs typeface="Segoe UI" panose="020B0502040204020203" pitchFamily="34" charset="0"/>
              </a:rPr>
              <a:t>Who is the mayor of </a:t>
            </a:r>
            <a:r>
              <a:rPr lang="en-US" sz="1600" dirty="0" err="1">
                <a:solidFill>
                  <a:srgbClr val="00B050"/>
                </a:solidFill>
                <a:cs typeface="Segoe UI" panose="020B0502040204020203" pitchFamily="34" charset="0"/>
              </a:rPr>
              <a:t>amsterdam</a:t>
            </a:r>
            <a:r>
              <a:rPr lang="en-US" sz="1600" dirty="0">
                <a:solidFill>
                  <a:srgbClr val="00B050"/>
                </a:solidFill>
                <a:cs typeface="Segoe UI" panose="020B0502040204020203" pitchFamily="34" charset="0"/>
              </a:rPr>
              <a:t>?</a:t>
            </a:r>
          </a:p>
          <a:p>
            <a:pPr marL="0" indent="0">
              <a:buNone/>
            </a:pPr>
            <a:r>
              <a:rPr lang="en-US" sz="1600" dirty="0">
                <a:cs typeface="Segoe UI" panose="020B0502040204020203" pitchFamily="34" charset="0"/>
              </a:rPr>
              <a:t>A: Eberhard van der </a:t>
            </a:r>
            <a:r>
              <a:rPr lang="en-US" sz="1600" dirty="0" err="1">
                <a:cs typeface="Segoe UI" panose="020B0502040204020203" pitchFamily="34" charset="0"/>
              </a:rPr>
              <a:t>Laan</a:t>
            </a:r>
            <a:endParaRPr lang="en-US" sz="1600" dirty="0">
              <a:cs typeface="Segoe UI" panose="020B0502040204020203" pitchFamily="34" charset="0"/>
            </a:endParaRPr>
          </a:p>
          <a:p>
            <a:pPr marL="0" indent="0">
              <a:buNone/>
            </a:pPr>
            <a:r>
              <a:rPr lang="en-US" sz="1600" dirty="0">
                <a:cs typeface="Segoe UI" panose="020B0502040204020203" pitchFamily="34" charset="0"/>
              </a:rPr>
              <a:t>Q: How to split string in python? </a:t>
            </a:r>
          </a:p>
          <a:p>
            <a:pPr marL="0" indent="0">
              <a:buNone/>
            </a:pPr>
            <a:r>
              <a:rPr lang="en-US" sz="1600" dirty="0">
                <a:cs typeface="Segoe UI" panose="020B0502040204020203" pitchFamily="34" charset="0"/>
              </a:rPr>
              <a:t>A: split()</a:t>
            </a:r>
          </a:p>
          <a:p>
            <a:pPr marL="0" indent="0">
              <a:buNone/>
            </a:pPr>
            <a:r>
              <a:rPr lang="en-US" sz="1600" dirty="0">
                <a:cs typeface="Segoe UI" panose="020B0502040204020203" pitchFamily="34" charset="0"/>
              </a:rPr>
              <a:t>Q: How to read file? → </a:t>
            </a:r>
            <a:r>
              <a:rPr lang="en-US" sz="1600" dirty="0">
                <a:solidFill>
                  <a:srgbClr val="00B050"/>
                </a:solidFill>
                <a:cs typeface="Segoe UI" panose="020B0502040204020203" pitchFamily="34" charset="0"/>
              </a:rPr>
              <a:t>How to read file in python?</a:t>
            </a:r>
          </a:p>
          <a:p>
            <a:pPr marL="0" indent="0">
              <a:buNone/>
            </a:pPr>
            <a:r>
              <a:rPr lang="en-US" sz="1600" dirty="0">
                <a:cs typeface="Segoe UI" panose="020B0502040204020203" pitchFamily="34" charset="0"/>
              </a:rPr>
              <a:t>A: open()</a:t>
            </a:r>
          </a:p>
        </p:txBody>
      </p:sp>
      <p:sp>
        <p:nvSpPr>
          <p:cNvPr id="11" name="Content Placeholder 2">
            <a:extLst/>
          </p:cNvPr>
          <p:cNvSpPr txBox="1">
            <a:spLocks/>
          </p:cNvSpPr>
          <p:nvPr/>
        </p:nvSpPr>
        <p:spPr>
          <a:xfrm>
            <a:off x="6110514" y="1613486"/>
            <a:ext cx="5272314" cy="4351338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  <a:cs typeface="Segoe UI" panose="020B0502040204020203" pitchFamily="34" charset="0"/>
              </a:rPr>
              <a:t>Sample query session using trained model, with answers from Bing</a:t>
            </a:r>
          </a:p>
          <a:p>
            <a:pPr marL="0" indent="0">
              <a:buNone/>
            </a:pPr>
            <a:endParaRPr lang="en-US" sz="1600" dirty="0">
              <a:cs typeface="Segoe UI" panose="020B0502040204020203" pitchFamily="34" charset="0"/>
            </a:endParaRPr>
          </a:p>
          <a:p>
            <a:pPr marL="0" indent="0">
              <a:buNone/>
            </a:pPr>
            <a:r>
              <a:rPr lang="en-US" sz="1600" dirty="0">
                <a:cs typeface="Segoe UI" panose="020B0502040204020203" pitchFamily="34" charset="0"/>
              </a:rPr>
              <a:t>Q: How tall is </a:t>
            </a:r>
            <a:r>
              <a:rPr lang="en-US" sz="1600" dirty="0" err="1">
                <a:cs typeface="Segoe UI" panose="020B0502040204020203" pitchFamily="34" charset="0"/>
              </a:rPr>
              <a:t>kobe</a:t>
            </a:r>
            <a:r>
              <a:rPr lang="en-US" sz="1600" dirty="0">
                <a:cs typeface="Segoe UI" panose="020B0502040204020203" pitchFamily="34" charset="0"/>
              </a:rPr>
              <a:t> </a:t>
            </a:r>
            <a:r>
              <a:rPr lang="en-US" sz="1600" dirty="0" err="1">
                <a:cs typeface="Segoe UI" panose="020B0502040204020203" pitchFamily="34" charset="0"/>
              </a:rPr>
              <a:t>bryant</a:t>
            </a:r>
            <a:r>
              <a:rPr lang="en-US" sz="1600" dirty="0">
                <a:cs typeface="Segoe UI" panose="020B0502040204020203" pitchFamily="34" charset="0"/>
              </a:rPr>
              <a:t>?</a:t>
            </a:r>
          </a:p>
          <a:p>
            <a:pPr marL="0" indent="0">
              <a:buNone/>
            </a:pPr>
            <a:r>
              <a:rPr lang="en-US" sz="1600" dirty="0">
                <a:cs typeface="Segoe UI" panose="020B0502040204020203" pitchFamily="34" charset="0"/>
              </a:rPr>
              <a:t>A: 6’6”</a:t>
            </a:r>
            <a:endParaRPr lang="en-US" sz="16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cs typeface="Segoe UI" panose="020B0502040204020203" pitchFamily="34" charset="0"/>
              </a:rPr>
              <a:t>Q: When was he born? → </a:t>
            </a:r>
            <a:r>
              <a:rPr lang="en-US" sz="1600" dirty="0">
                <a:solidFill>
                  <a:srgbClr val="00B050"/>
                </a:solidFill>
                <a:cs typeface="Segoe UI" panose="020B0502040204020203" pitchFamily="34" charset="0"/>
              </a:rPr>
              <a:t>When was </a:t>
            </a:r>
            <a:r>
              <a:rPr lang="en-US" sz="1600" dirty="0" err="1">
                <a:solidFill>
                  <a:srgbClr val="00B050"/>
                </a:solidFill>
                <a:cs typeface="Segoe UI" panose="020B0502040204020203" pitchFamily="34" charset="0"/>
              </a:rPr>
              <a:t>kobe</a:t>
            </a:r>
            <a:r>
              <a:rPr lang="en-US" sz="1600" dirty="0">
                <a:solidFill>
                  <a:srgbClr val="00B050"/>
                </a:solidFill>
                <a:cs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rgbClr val="00B050"/>
                </a:solidFill>
                <a:cs typeface="Segoe UI" panose="020B0502040204020203" pitchFamily="34" charset="0"/>
              </a:rPr>
              <a:t>bryant</a:t>
            </a:r>
            <a:r>
              <a:rPr lang="en-US" sz="1600" dirty="0">
                <a:solidFill>
                  <a:srgbClr val="00B050"/>
                </a:solidFill>
                <a:cs typeface="Segoe UI" panose="020B0502040204020203" pitchFamily="34" charset="0"/>
              </a:rPr>
              <a:t> born?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cs typeface="Segoe UI" panose="020B0502040204020203" pitchFamily="34" charset="0"/>
              </a:rPr>
              <a:t>A: August 23, 1978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cs typeface="Segoe UI" panose="020B0502040204020203" pitchFamily="34" charset="0"/>
              </a:rPr>
              <a:t>Q: What are the differences between bacteria and virus?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cs typeface="Segoe UI" panose="020B0502040204020203" pitchFamily="34" charset="0"/>
              </a:rPr>
              <a:t>A: The differences are…</a:t>
            </a:r>
          </a:p>
          <a:p>
            <a:pPr marL="0" indent="0">
              <a:buNone/>
            </a:pPr>
            <a:r>
              <a:rPr lang="en-US" sz="1600" dirty="0">
                <a:cs typeface="Segoe UI" panose="020B0502040204020203" pitchFamily="34" charset="0"/>
              </a:rPr>
              <a:t>Q: What are the similarities? → </a:t>
            </a:r>
            <a:r>
              <a:rPr lang="en-US" sz="1600" dirty="0">
                <a:solidFill>
                  <a:srgbClr val="00B050"/>
                </a:solidFill>
                <a:cs typeface="Segoe UI" panose="020B0502040204020203" pitchFamily="34" charset="0"/>
              </a:rPr>
              <a:t>What are the similarities between bacteria and virus?</a:t>
            </a:r>
          </a:p>
          <a:p>
            <a:pPr marL="0" indent="0">
              <a:buNone/>
            </a:pPr>
            <a:r>
              <a:rPr lang="en-US" sz="1600" dirty="0">
                <a:cs typeface="Segoe UI" panose="020B0502040204020203" pitchFamily="34" charset="0"/>
              </a:rPr>
              <a:t>A: The similarities are…</a:t>
            </a:r>
          </a:p>
        </p:txBody>
      </p:sp>
    </p:spTree>
    <p:extLst>
      <p:ext uri="{BB962C8B-B14F-4D97-AF65-F5344CB8AC3E}">
        <p14:creationId xmlns:p14="http://schemas.microsoft.com/office/powerpoint/2010/main" val="1020122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0D0D377-4345-4F14-9DB7-7E5ADF01AB2F}"/>
              </a:ext>
            </a:extLst>
          </p:cNvPr>
          <p:cNvSpPr/>
          <p:nvPr/>
        </p:nvSpPr>
        <p:spPr>
          <a:xfrm>
            <a:off x="0" y="0"/>
            <a:ext cx="12192000" cy="1325880"/>
          </a:xfrm>
          <a:prstGeom prst="rect">
            <a:avLst/>
          </a:prstGeom>
          <a:solidFill>
            <a:srgbClr val="8C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BC3383-24A4-409D-9A4D-DC034A0E0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Select Best Reformulation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B9C9BB-0584-4AE9-B811-58956271D3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3486"/>
            <a:ext cx="10515600" cy="4351338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A0CCF9-EC1E-4769-9B96-02E713B9D584}"/>
              </a:ext>
            </a:extLst>
          </p:cNvPr>
          <p:cNvSpPr/>
          <p:nvPr/>
        </p:nvSpPr>
        <p:spPr>
          <a:xfrm>
            <a:off x="2124480" y="4056067"/>
            <a:ext cx="7725373" cy="189556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F61A29C-D206-4768-8BDA-427F070A5E2F}"/>
              </a:ext>
            </a:extLst>
          </p:cNvPr>
          <p:cNvSpPr/>
          <p:nvPr/>
        </p:nvSpPr>
        <p:spPr>
          <a:xfrm>
            <a:off x="2124480" y="3007764"/>
            <a:ext cx="7725373" cy="104830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8ACBCF4-42B5-426B-9217-68EB5EF7D3A3}"/>
              </a:ext>
            </a:extLst>
          </p:cNvPr>
          <p:cNvSpPr/>
          <p:nvPr/>
        </p:nvSpPr>
        <p:spPr>
          <a:xfrm>
            <a:off x="2124480" y="2029334"/>
            <a:ext cx="7725373" cy="9793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B2B3D8D-7DE9-4A02-9F6F-9095AB8FC2C7}"/>
              </a:ext>
            </a:extLst>
          </p:cNvPr>
          <p:cNvSpPr/>
          <p:nvPr/>
        </p:nvSpPr>
        <p:spPr>
          <a:xfrm>
            <a:off x="5795678" y="1449827"/>
            <a:ext cx="1828800" cy="3657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Previous Q&amp;A, current Q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A513D36-1891-4991-B09F-D5E07C83316D}"/>
              </a:ext>
            </a:extLst>
          </p:cNvPr>
          <p:cNvSpPr/>
          <p:nvPr/>
        </p:nvSpPr>
        <p:spPr>
          <a:xfrm>
            <a:off x="5391141" y="2228270"/>
            <a:ext cx="882318" cy="59556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NLP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2B57AFC-DCE8-48FB-A9E4-1DAB91C16531}"/>
              </a:ext>
            </a:extLst>
          </p:cNvPr>
          <p:cNvSpPr/>
          <p:nvPr/>
        </p:nvSpPr>
        <p:spPr>
          <a:xfrm>
            <a:off x="7607962" y="2233577"/>
            <a:ext cx="882318" cy="59556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Entities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A9C1A50-1CA6-4203-A570-A085FB09775B}"/>
              </a:ext>
            </a:extLst>
          </p:cNvPr>
          <p:cNvCxnSpPr>
            <a:cxnSpLocks/>
            <a:stCxn id="13" idx="0"/>
            <a:endCxn id="11" idx="2"/>
          </p:cNvCxnSpPr>
          <p:nvPr/>
        </p:nvCxnSpPr>
        <p:spPr>
          <a:xfrm flipH="1" flipV="1">
            <a:off x="6710078" y="1815587"/>
            <a:ext cx="1339043" cy="41799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2DA8855A-5C67-4E15-B8D6-71B67F2EABCB}"/>
              </a:ext>
            </a:extLst>
          </p:cNvPr>
          <p:cNvSpPr/>
          <p:nvPr/>
        </p:nvSpPr>
        <p:spPr>
          <a:xfrm>
            <a:off x="6499042" y="3234606"/>
            <a:ext cx="888332" cy="59556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Heuristics model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32266BD-AD20-419A-AAF0-7BE2B6D58079}"/>
              </a:ext>
            </a:extLst>
          </p:cNvPr>
          <p:cNvSpPr txBox="1"/>
          <p:nvPr/>
        </p:nvSpPr>
        <p:spPr>
          <a:xfrm>
            <a:off x="2122997" y="2094126"/>
            <a:ext cx="1501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Parse Context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0DE69AB-0D2D-4E9F-8044-6BAA60C269CB}"/>
              </a:ext>
            </a:extLst>
          </p:cNvPr>
          <p:cNvSpPr txBox="1"/>
          <p:nvPr/>
        </p:nvSpPr>
        <p:spPr>
          <a:xfrm>
            <a:off x="2124102" y="3089854"/>
            <a:ext cx="26023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Generate Reformulations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257FB73-A81A-4566-922A-21682A55F1A5}"/>
              </a:ext>
            </a:extLst>
          </p:cNvPr>
          <p:cNvSpPr txBox="1"/>
          <p:nvPr/>
        </p:nvSpPr>
        <p:spPr>
          <a:xfrm>
            <a:off x="2130071" y="4426821"/>
            <a:ext cx="2649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Select Best Reformulation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4590985-5B3B-4BCD-97F5-281817E84697}"/>
              </a:ext>
            </a:extLst>
          </p:cNvPr>
          <p:cNvSpPr txBox="1"/>
          <p:nvPr/>
        </p:nvSpPr>
        <p:spPr>
          <a:xfrm>
            <a:off x="2122441" y="2419232"/>
            <a:ext cx="215636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prev</a:t>
            </a:r>
            <a:r>
              <a:rPr lang="en-US" sz="1000" dirty="0"/>
              <a:t> question: Is Microsoft in Seattle?</a:t>
            </a:r>
          </a:p>
          <a:p>
            <a:r>
              <a:rPr lang="en-US" sz="1000" dirty="0" err="1"/>
              <a:t>prev</a:t>
            </a:r>
            <a:r>
              <a:rPr lang="en-US" sz="1000" dirty="0"/>
              <a:t> answer: Yes</a:t>
            </a:r>
          </a:p>
          <a:p>
            <a:r>
              <a:rPr lang="en-US" sz="1000" dirty="0"/>
              <a:t>current question:  Who is its mayor?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90B78C4-669B-472F-8C9C-0AD6483E18B3}"/>
              </a:ext>
            </a:extLst>
          </p:cNvPr>
          <p:cNvSpPr txBox="1"/>
          <p:nvPr/>
        </p:nvSpPr>
        <p:spPr>
          <a:xfrm>
            <a:off x="2134600" y="4784090"/>
            <a:ext cx="26901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selected reformulation: Who is </a:t>
            </a:r>
            <a:r>
              <a:rPr lang="en-US" sz="1000"/>
              <a:t>Seattle’s mayor?</a:t>
            </a:r>
            <a:endParaRPr lang="en-US" sz="10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B12CF88-7563-46CA-B43B-E960C8016B35}"/>
              </a:ext>
            </a:extLst>
          </p:cNvPr>
          <p:cNvSpPr txBox="1"/>
          <p:nvPr/>
        </p:nvSpPr>
        <p:spPr>
          <a:xfrm>
            <a:off x="2122997" y="3428890"/>
            <a:ext cx="175080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Original: Who is its mayor?</a:t>
            </a:r>
          </a:p>
          <a:p>
            <a:r>
              <a:rPr lang="en-US" sz="1000" dirty="0"/>
              <a:t>R</a:t>
            </a:r>
            <a:r>
              <a:rPr lang="en-US" sz="1000" baseline="-25000" dirty="0"/>
              <a:t>1</a:t>
            </a:r>
            <a:r>
              <a:rPr lang="en-US" sz="1000" dirty="0"/>
              <a:t>: Who is Microsoft’s mayor?</a:t>
            </a:r>
          </a:p>
          <a:p>
            <a:r>
              <a:rPr lang="en-US" sz="1000" dirty="0"/>
              <a:t>R</a:t>
            </a:r>
            <a:r>
              <a:rPr lang="en-US" sz="1000" baseline="-25000" dirty="0"/>
              <a:t>2</a:t>
            </a:r>
            <a:r>
              <a:rPr lang="en-US" sz="1000" dirty="0"/>
              <a:t>: Who is Seattle’s mayor?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FD07A8A-3878-4809-AC18-152BB4F232B2}"/>
              </a:ext>
            </a:extLst>
          </p:cNvPr>
          <p:cNvSpPr/>
          <p:nvPr/>
        </p:nvSpPr>
        <p:spPr>
          <a:xfrm>
            <a:off x="8718850" y="2238919"/>
            <a:ext cx="882318" cy="59556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Entity properties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3714D85-9C37-4B1C-A49B-3FBE745B14C9}"/>
              </a:ext>
            </a:extLst>
          </p:cNvPr>
          <p:cNvCxnSpPr>
            <a:cxnSpLocks/>
            <a:stCxn id="12" idx="0"/>
            <a:endCxn id="11" idx="2"/>
          </p:cNvCxnSpPr>
          <p:nvPr/>
        </p:nvCxnSpPr>
        <p:spPr>
          <a:xfrm flipV="1">
            <a:off x="5832300" y="1815587"/>
            <a:ext cx="877778" cy="412683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F595644-6B80-4B6D-9F18-C2ECEDFEC176}"/>
              </a:ext>
            </a:extLst>
          </p:cNvPr>
          <p:cNvCxnSpPr>
            <a:cxnSpLocks/>
            <a:stCxn id="22" idx="1"/>
            <a:endCxn id="13" idx="3"/>
          </p:cNvCxnSpPr>
          <p:nvPr/>
        </p:nvCxnSpPr>
        <p:spPr>
          <a:xfrm flipH="1" flipV="1">
            <a:off x="8490280" y="2531359"/>
            <a:ext cx="228570" cy="5342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567A288F-8025-4D36-A20B-707DA2F33507}"/>
              </a:ext>
            </a:extLst>
          </p:cNvPr>
          <p:cNvSpPr/>
          <p:nvPr/>
        </p:nvSpPr>
        <p:spPr>
          <a:xfrm>
            <a:off x="7607962" y="3234606"/>
            <a:ext cx="888332" cy="59556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Deep model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97E8026-0318-4863-ACED-D7483E342DEA}"/>
              </a:ext>
            </a:extLst>
          </p:cNvPr>
          <p:cNvCxnSpPr>
            <a:cxnSpLocks/>
            <a:stCxn id="15" idx="0"/>
            <a:endCxn id="11" idx="2"/>
          </p:cNvCxnSpPr>
          <p:nvPr/>
        </p:nvCxnSpPr>
        <p:spPr>
          <a:xfrm flipH="1" flipV="1">
            <a:off x="6710078" y="1815587"/>
            <a:ext cx="233130" cy="1419019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CFFC652-E870-4F83-98A6-772C4E372672}"/>
              </a:ext>
            </a:extLst>
          </p:cNvPr>
          <p:cNvCxnSpPr>
            <a:cxnSpLocks/>
            <a:stCxn id="25" idx="0"/>
            <a:endCxn id="11" idx="2"/>
          </p:cNvCxnSpPr>
          <p:nvPr/>
        </p:nvCxnSpPr>
        <p:spPr>
          <a:xfrm flipH="1" flipV="1">
            <a:off x="6710078" y="1815587"/>
            <a:ext cx="1342050" cy="1419019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25632D7-BC77-4EA8-8C93-0F6E4A1E8B5B}"/>
              </a:ext>
            </a:extLst>
          </p:cNvPr>
          <p:cNvCxnSpPr>
            <a:cxnSpLocks/>
            <a:stCxn id="15" idx="0"/>
            <a:endCxn id="12" idx="2"/>
          </p:cNvCxnSpPr>
          <p:nvPr/>
        </p:nvCxnSpPr>
        <p:spPr>
          <a:xfrm flipH="1" flipV="1">
            <a:off x="5832300" y="2823833"/>
            <a:ext cx="1110908" cy="410773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70BE2729-DA1A-49EE-9F3C-B38813C1902F}"/>
              </a:ext>
            </a:extLst>
          </p:cNvPr>
          <p:cNvCxnSpPr>
            <a:cxnSpLocks/>
            <a:stCxn id="15" idx="0"/>
            <a:endCxn id="13" idx="2"/>
          </p:cNvCxnSpPr>
          <p:nvPr/>
        </p:nvCxnSpPr>
        <p:spPr>
          <a:xfrm flipV="1">
            <a:off x="6943208" y="2829140"/>
            <a:ext cx="1105913" cy="405466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3712B5F1-E7C3-4471-8BE3-B2B8A7E61C0E}"/>
              </a:ext>
            </a:extLst>
          </p:cNvPr>
          <p:cNvSpPr/>
          <p:nvPr/>
        </p:nvSpPr>
        <p:spPr>
          <a:xfrm>
            <a:off x="5391141" y="4263709"/>
            <a:ext cx="888332" cy="59556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Original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80BCD07-761F-442C-9CD3-EE18B8A03CE1}"/>
              </a:ext>
            </a:extLst>
          </p:cNvPr>
          <p:cNvSpPr/>
          <p:nvPr/>
        </p:nvSpPr>
        <p:spPr>
          <a:xfrm>
            <a:off x="6499042" y="4263709"/>
            <a:ext cx="888332" cy="59556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R</a:t>
            </a:r>
            <a:r>
              <a:rPr lang="en-US" sz="1100" baseline="-25000" dirty="0"/>
              <a:t>1</a:t>
            </a:r>
            <a:endParaRPr lang="en-US" sz="1100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FA747EB-B552-4CE7-A8B8-B5416D5A7C50}"/>
              </a:ext>
            </a:extLst>
          </p:cNvPr>
          <p:cNvSpPr/>
          <p:nvPr/>
        </p:nvSpPr>
        <p:spPr>
          <a:xfrm>
            <a:off x="7606943" y="4263709"/>
            <a:ext cx="888332" cy="59556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R</a:t>
            </a:r>
            <a:r>
              <a:rPr lang="en-US" sz="1100" baseline="-25000" dirty="0"/>
              <a:t>n</a:t>
            </a:r>
            <a:endParaRPr lang="en-US" sz="1100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59C8580-DD6A-4329-84B3-F1A9C521D090}"/>
              </a:ext>
            </a:extLst>
          </p:cNvPr>
          <p:cNvSpPr/>
          <p:nvPr/>
        </p:nvSpPr>
        <p:spPr>
          <a:xfrm>
            <a:off x="8712836" y="4263709"/>
            <a:ext cx="888332" cy="59556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R</a:t>
            </a:r>
            <a:r>
              <a:rPr lang="en-US" sz="1100" baseline="-25000" dirty="0"/>
              <a:t>n+1</a:t>
            </a:r>
            <a:endParaRPr lang="en-US" sz="1100" dirty="0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97146C4-5CA9-42B8-8B50-4A2DBE79B41B}"/>
              </a:ext>
            </a:extLst>
          </p:cNvPr>
          <p:cNvCxnSpPr>
            <a:cxnSpLocks/>
            <a:stCxn id="30" idx="0"/>
            <a:endCxn id="15" idx="2"/>
          </p:cNvCxnSpPr>
          <p:nvPr/>
        </p:nvCxnSpPr>
        <p:spPr>
          <a:xfrm flipV="1">
            <a:off x="5835307" y="3830169"/>
            <a:ext cx="1107901" cy="43354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27B8F6A3-7542-4D70-96CF-F60F81B9D51C}"/>
              </a:ext>
            </a:extLst>
          </p:cNvPr>
          <p:cNvCxnSpPr>
            <a:cxnSpLocks/>
            <a:stCxn id="31" idx="0"/>
            <a:endCxn id="15" idx="2"/>
          </p:cNvCxnSpPr>
          <p:nvPr/>
        </p:nvCxnSpPr>
        <p:spPr>
          <a:xfrm flipV="1">
            <a:off x="6943208" y="3830169"/>
            <a:ext cx="0" cy="43354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BB599DC6-22A7-4F1E-ADA3-38477E284654}"/>
              </a:ext>
            </a:extLst>
          </p:cNvPr>
          <p:cNvCxnSpPr>
            <a:cxnSpLocks/>
            <a:stCxn id="32" idx="0"/>
            <a:endCxn id="15" idx="2"/>
          </p:cNvCxnSpPr>
          <p:nvPr/>
        </p:nvCxnSpPr>
        <p:spPr>
          <a:xfrm flipH="1" flipV="1">
            <a:off x="6943208" y="3830169"/>
            <a:ext cx="1107901" cy="43354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A45E44BD-98AC-4D3C-8BE4-7E4EB65E56A7}"/>
              </a:ext>
            </a:extLst>
          </p:cNvPr>
          <p:cNvCxnSpPr>
            <a:cxnSpLocks/>
            <a:stCxn id="33" idx="0"/>
            <a:endCxn id="25" idx="2"/>
          </p:cNvCxnSpPr>
          <p:nvPr/>
        </p:nvCxnSpPr>
        <p:spPr>
          <a:xfrm flipH="1" flipV="1">
            <a:off x="8052128" y="3830169"/>
            <a:ext cx="1104874" cy="43354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0B1C6371-EBED-4FAE-B332-8604BD5ABD3C}"/>
              </a:ext>
            </a:extLst>
          </p:cNvPr>
          <p:cNvSpPr/>
          <p:nvPr/>
        </p:nvSpPr>
        <p:spPr>
          <a:xfrm>
            <a:off x="7051998" y="5143910"/>
            <a:ext cx="888332" cy="59556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Web knowledge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EA401500-20C8-4497-AA2C-55BE094CB523}"/>
              </a:ext>
            </a:extLst>
          </p:cNvPr>
          <p:cNvCxnSpPr>
            <a:cxnSpLocks/>
            <a:stCxn id="38" idx="0"/>
            <a:endCxn id="30" idx="2"/>
          </p:cNvCxnSpPr>
          <p:nvPr/>
        </p:nvCxnSpPr>
        <p:spPr>
          <a:xfrm flipH="1" flipV="1">
            <a:off x="5835307" y="4859272"/>
            <a:ext cx="1660857" cy="284638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C19E44FF-22A7-42B3-B7B8-D7AB8D926FFE}"/>
              </a:ext>
            </a:extLst>
          </p:cNvPr>
          <p:cNvCxnSpPr>
            <a:cxnSpLocks/>
            <a:stCxn id="38" idx="0"/>
            <a:endCxn id="31" idx="2"/>
          </p:cNvCxnSpPr>
          <p:nvPr/>
        </p:nvCxnSpPr>
        <p:spPr>
          <a:xfrm flipH="1" flipV="1">
            <a:off x="6943208" y="4859272"/>
            <a:ext cx="552956" cy="284638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E1CBB4CC-A038-448B-8F33-7571E93AD463}"/>
              </a:ext>
            </a:extLst>
          </p:cNvPr>
          <p:cNvCxnSpPr>
            <a:cxnSpLocks/>
            <a:stCxn id="38" idx="0"/>
            <a:endCxn id="32" idx="2"/>
          </p:cNvCxnSpPr>
          <p:nvPr/>
        </p:nvCxnSpPr>
        <p:spPr>
          <a:xfrm flipV="1">
            <a:off x="7496164" y="4859272"/>
            <a:ext cx="554945" cy="284638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7C3310A-05F9-4C11-9663-CEF89B112DAC}"/>
              </a:ext>
            </a:extLst>
          </p:cNvPr>
          <p:cNvCxnSpPr>
            <a:cxnSpLocks/>
            <a:stCxn id="38" idx="0"/>
            <a:endCxn id="33" idx="2"/>
          </p:cNvCxnSpPr>
          <p:nvPr/>
        </p:nvCxnSpPr>
        <p:spPr>
          <a:xfrm flipV="1">
            <a:off x="7496164" y="4859272"/>
            <a:ext cx="1660838" cy="284638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tangle 42">
            <a:extLst>
              <a:ext uri="{FF2B5EF4-FFF2-40B4-BE49-F238E27FC236}">
                <a16:creationId xmlns:a16="http://schemas.microsoft.com/office/drawing/2014/main" id="{81C779E2-9EAA-4AF0-B62F-BA9311983F04}"/>
              </a:ext>
            </a:extLst>
          </p:cNvPr>
          <p:cNvSpPr/>
          <p:nvPr/>
        </p:nvSpPr>
        <p:spPr>
          <a:xfrm>
            <a:off x="6996600" y="6159269"/>
            <a:ext cx="1828800" cy="3657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Current Q reformulated</a:t>
            </a: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5D905290-5E1B-4826-B98D-37ABF11EC046}"/>
              </a:ext>
            </a:extLst>
          </p:cNvPr>
          <p:cNvCxnSpPr>
            <a:cxnSpLocks/>
            <a:stCxn id="43" idx="0"/>
            <a:endCxn id="38" idx="2"/>
          </p:cNvCxnSpPr>
          <p:nvPr/>
        </p:nvCxnSpPr>
        <p:spPr>
          <a:xfrm flipH="1" flipV="1">
            <a:off x="7496164" y="5739473"/>
            <a:ext cx="414836" cy="419796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42DE04DB-8DC3-47D9-8CA3-C39930C701FC}"/>
              </a:ext>
            </a:extLst>
          </p:cNvPr>
          <p:cNvSpPr/>
          <p:nvPr/>
        </p:nvSpPr>
        <p:spPr>
          <a:xfrm>
            <a:off x="1949116" y="3986450"/>
            <a:ext cx="8053137" cy="2043166"/>
          </a:xfrm>
          <a:prstGeom prst="rect">
            <a:avLst/>
          </a:prstGeom>
          <a:noFill/>
          <a:ln w="38100">
            <a:solidFill>
              <a:srgbClr val="8C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52522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0D0D377-4345-4F14-9DB7-7E5ADF01AB2F}"/>
              </a:ext>
            </a:extLst>
          </p:cNvPr>
          <p:cNvSpPr/>
          <p:nvPr/>
        </p:nvSpPr>
        <p:spPr>
          <a:xfrm>
            <a:off x="0" y="0"/>
            <a:ext cx="12192000" cy="1325880"/>
          </a:xfrm>
          <a:prstGeom prst="rect">
            <a:avLst/>
          </a:prstGeom>
          <a:solidFill>
            <a:srgbClr val="8C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BC3383-24A4-409D-9A4D-DC034A0E0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Demo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9887" y="1685358"/>
            <a:ext cx="9065821" cy="4605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2420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367A876-C84B-4572-ACF9-1860050CD175}"/>
              </a:ext>
            </a:extLst>
          </p:cNvPr>
          <p:cNvSpPr/>
          <p:nvPr/>
        </p:nvSpPr>
        <p:spPr>
          <a:xfrm>
            <a:off x="0" y="0"/>
            <a:ext cx="12192000" cy="4419600"/>
          </a:xfrm>
          <a:prstGeom prst="rect">
            <a:avLst/>
          </a:prstGeom>
          <a:solidFill>
            <a:srgbClr val="8C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B2F95E-D39B-41F2-8108-F88D2E483CB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dirty="0" err="1">
                <a:solidFill>
                  <a:schemeClr val="bg1"/>
                </a:solidFill>
              </a:rPr>
              <a:t>Queston</a:t>
            </a:r>
            <a:r>
              <a:rPr lang="en-US" b="1" dirty="0">
                <a:solidFill>
                  <a:schemeClr val="bg1"/>
                </a:solidFill>
              </a:rPr>
              <a:t> Answering at Bing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75CDD6-F0C4-4554-BB25-8204A003E3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708936"/>
            <a:ext cx="9144000" cy="1655762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Microsoft AI and Research –               Core Relevance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61028AD-CD36-4BED-8FF6-A11E31AE1D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3927" y="5057475"/>
            <a:ext cx="1131694" cy="607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95838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0D0D377-4345-4F14-9DB7-7E5ADF01AB2F}"/>
              </a:ext>
            </a:extLst>
          </p:cNvPr>
          <p:cNvSpPr/>
          <p:nvPr/>
        </p:nvSpPr>
        <p:spPr>
          <a:xfrm>
            <a:off x="0" y="0"/>
            <a:ext cx="12192000" cy="1325880"/>
          </a:xfrm>
          <a:prstGeom prst="rect">
            <a:avLst/>
          </a:prstGeom>
          <a:solidFill>
            <a:srgbClr val="8C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BC3383-24A4-409D-9A4D-DC034A0E0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Demo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755" y="1719072"/>
            <a:ext cx="3775243" cy="4572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0998" y="1719072"/>
            <a:ext cx="3790231" cy="4572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91229" y="1719072"/>
            <a:ext cx="3805503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655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0D0D377-4345-4F14-9DB7-7E5ADF01AB2F}"/>
              </a:ext>
            </a:extLst>
          </p:cNvPr>
          <p:cNvSpPr/>
          <p:nvPr/>
        </p:nvSpPr>
        <p:spPr>
          <a:xfrm>
            <a:off x="0" y="0"/>
            <a:ext cx="12192000" cy="1325880"/>
          </a:xfrm>
          <a:prstGeom prst="rect">
            <a:avLst/>
          </a:prstGeom>
          <a:solidFill>
            <a:srgbClr val="8C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BC3383-24A4-409D-9A4D-DC034A0E0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Demo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335" y="1718755"/>
            <a:ext cx="3779663" cy="4572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4700" y="1718438"/>
            <a:ext cx="3802828" cy="4572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97528" y="1718438"/>
            <a:ext cx="3791152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99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0D0D377-4345-4F14-9DB7-7E5ADF01AB2F}"/>
              </a:ext>
            </a:extLst>
          </p:cNvPr>
          <p:cNvSpPr/>
          <p:nvPr/>
        </p:nvSpPr>
        <p:spPr>
          <a:xfrm>
            <a:off x="0" y="0"/>
            <a:ext cx="12192000" cy="1325880"/>
          </a:xfrm>
          <a:prstGeom prst="rect">
            <a:avLst/>
          </a:prstGeom>
          <a:solidFill>
            <a:srgbClr val="8C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BC3383-24A4-409D-9A4D-DC034A0E0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Demo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455" y="1718438"/>
            <a:ext cx="3779663" cy="4572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3118" y="1718121"/>
            <a:ext cx="3793901" cy="4572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81440" y="1718121"/>
            <a:ext cx="3775242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967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0D0D377-4345-4F14-9DB7-7E5ADF01AB2F}"/>
              </a:ext>
            </a:extLst>
          </p:cNvPr>
          <p:cNvSpPr/>
          <p:nvPr/>
        </p:nvSpPr>
        <p:spPr>
          <a:xfrm>
            <a:off x="0" y="0"/>
            <a:ext cx="12192000" cy="1325880"/>
          </a:xfrm>
          <a:prstGeom prst="rect">
            <a:avLst/>
          </a:prstGeom>
          <a:solidFill>
            <a:srgbClr val="8C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BC3383-24A4-409D-9A4D-DC034A0E0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Search Powered Conversations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B9C9BB-0584-4AE9-B811-58956271D3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3486"/>
            <a:ext cx="10515600" cy="4351338"/>
          </a:xfrm>
        </p:spPr>
        <p:txBody>
          <a:bodyPr/>
          <a:lstStyle/>
          <a:p>
            <a:r>
              <a:rPr lang="en-US" dirty="0"/>
              <a:t>Two way conversations between questioner and respondent can help to satisfy questioner’s information need, and feel more natural</a:t>
            </a:r>
          </a:p>
          <a:p>
            <a:r>
              <a:rPr lang="en-US" dirty="0"/>
              <a:t>Ask questions back to user for disambiguation and exploration</a:t>
            </a:r>
          </a:p>
          <a:p>
            <a:r>
              <a:rPr lang="en-US" dirty="0"/>
              <a:t>Leverage web knowledge to have guided conversations with users</a:t>
            </a:r>
          </a:p>
        </p:txBody>
      </p:sp>
    </p:spTree>
    <p:extLst>
      <p:ext uri="{BB962C8B-B14F-4D97-AF65-F5344CB8AC3E}">
        <p14:creationId xmlns:p14="http://schemas.microsoft.com/office/powerpoint/2010/main" val="200646738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0D0D377-4345-4F14-9DB7-7E5ADF01AB2F}"/>
              </a:ext>
            </a:extLst>
          </p:cNvPr>
          <p:cNvSpPr/>
          <p:nvPr/>
        </p:nvSpPr>
        <p:spPr>
          <a:xfrm>
            <a:off x="0" y="0"/>
            <a:ext cx="12192000" cy="1325880"/>
          </a:xfrm>
          <a:prstGeom prst="rect">
            <a:avLst/>
          </a:prstGeom>
          <a:solidFill>
            <a:srgbClr val="8C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BC3383-24A4-409D-9A4D-DC034A0E0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B9C9BB-0584-4AE9-B811-58956271D3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3486"/>
            <a:ext cx="10515600" cy="4351338"/>
          </a:xfrm>
        </p:spPr>
        <p:txBody>
          <a:bodyPr/>
          <a:lstStyle/>
          <a:p>
            <a:r>
              <a:rPr lang="en-US" dirty="0"/>
              <a:t>Question answering is important</a:t>
            </a:r>
          </a:p>
          <a:p>
            <a:r>
              <a:rPr lang="en-US" dirty="0"/>
              <a:t>Conversational question understanding system that can be easily plugged into different scenarios</a:t>
            </a:r>
          </a:p>
          <a:p>
            <a:r>
              <a:rPr lang="en-US" dirty="0"/>
              <a:t>Benefit of guided/two way conversations</a:t>
            </a:r>
          </a:p>
          <a:p>
            <a:r>
              <a:rPr lang="en-US" dirty="0"/>
              <a:t>Conversational technologies will become more and more prevalent</a:t>
            </a:r>
          </a:p>
          <a:p>
            <a:endParaRPr lang="en-US" dirty="0"/>
          </a:p>
        </p:txBody>
      </p:sp>
      <p:sp>
        <p:nvSpPr>
          <p:cNvPr id="6" name="Arrow: Left 5">
            <a:extLst/>
          </p:cNvPr>
          <p:cNvSpPr/>
          <p:nvPr/>
        </p:nvSpPr>
        <p:spPr>
          <a:xfrm>
            <a:off x="4015559" y="4930685"/>
            <a:ext cx="3657600" cy="457200"/>
          </a:xfrm>
          <a:prstGeom prst="lef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/>
          </p:cNvPr>
          <p:cNvSpPr txBox="1"/>
          <p:nvPr/>
        </p:nvSpPr>
        <p:spPr>
          <a:xfrm>
            <a:off x="7714075" y="4392075"/>
            <a:ext cx="126322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🤖📱</a:t>
            </a:r>
          </a:p>
          <a:p>
            <a:pPr algn="ctr"/>
            <a:r>
              <a:rPr lang="en-US" sz="3200" dirty="0"/>
              <a:t>💻🔈</a:t>
            </a:r>
          </a:p>
        </p:txBody>
      </p:sp>
      <p:sp>
        <p:nvSpPr>
          <p:cNvPr id="8" name="Rectangle 7">
            <a:extLst/>
          </p:cNvPr>
          <p:cNvSpPr/>
          <p:nvPr/>
        </p:nvSpPr>
        <p:spPr>
          <a:xfrm>
            <a:off x="3218001" y="4545964"/>
            <a:ext cx="748923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/>
              <a:t>🗣</a:t>
            </a:r>
          </a:p>
        </p:txBody>
      </p:sp>
      <p:sp>
        <p:nvSpPr>
          <p:cNvPr id="9" name="Arrow: Right 8">
            <a:extLst/>
          </p:cNvPr>
          <p:cNvSpPr/>
          <p:nvPr/>
        </p:nvSpPr>
        <p:spPr>
          <a:xfrm>
            <a:off x="4015559" y="4473485"/>
            <a:ext cx="3657600" cy="457200"/>
          </a:xfrm>
          <a:prstGeom prst="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4903252" y="4115076"/>
            <a:ext cx="1882213" cy="163121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B050"/>
                </a:solidFill>
                <a:cs typeface="Segoe UI" panose="020B0502040204020203" pitchFamily="34" charset="0"/>
              </a:rPr>
              <a:t>Conversational Question Understanding</a:t>
            </a:r>
          </a:p>
          <a:p>
            <a:r>
              <a:rPr lang="en-US" sz="2000" dirty="0">
                <a:solidFill>
                  <a:srgbClr val="00B050"/>
                </a:solidFill>
                <a:cs typeface="Segoe UI" panose="020B0502040204020203" pitchFamily="34" charset="0"/>
              </a:rPr>
              <a:t>Search Powered Conversations </a:t>
            </a:r>
            <a:endParaRPr lang="en-US" sz="20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850318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B9C9BB-0584-4AE9-B811-58956271D3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3486"/>
            <a:ext cx="10515600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6000" dirty="0">
                <a:solidFill>
                  <a:srgbClr val="8C1515"/>
                </a:solidFill>
              </a:rPr>
              <a:t>We’re hiring!</a:t>
            </a:r>
          </a:p>
          <a:p>
            <a:pPr marL="0" indent="0" algn="ctr">
              <a:buNone/>
            </a:pPr>
            <a:endParaRPr lang="en-US" sz="6000" dirty="0">
              <a:solidFill>
                <a:srgbClr val="8C1515"/>
              </a:solidFill>
            </a:endParaRPr>
          </a:p>
          <a:p>
            <a:pPr marL="0" indent="0" algn="ctr">
              <a:buNone/>
            </a:pPr>
            <a:r>
              <a:rPr lang="en-US" sz="3600" dirty="0">
                <a:solidFill>
                  <a:srgbClr val="8C1515"/>
                </a:solidFill>
              </a:rPr>
              <a:t>Come chat if you have any questions!</a:t>
            </a:r>
          </a:p>
          <a:p>
            <a:pPr marL="0" indent="0" algn="ctr">
              <a:buNone/>
            </a:pPr>
            <a:r>
              <a:rPr lang="en-US" sz="3600" dirty="0">
                <a:solidFill>
                  <a:srgbClr val="8C1515"/>
                </a:solidFill>
              </a:rPr>
              <a:t>You can send resume/cv to </a:t>
            </a:r>
          </a:p>
          <a:p>
            <a:pPr marL="0" indent="0" algn="ctr">
              <a:buNone/>
            </a:pPr>
            <a:r>
              <a:rPr lang="en-US" sz="3600" dirty="0">
                <a:solidFill>
                  <a:srgbClr val="8C1515"/>
                </a:solidFill>
              </a:rPr>
              <a:t>gren@microsoft.com</a:t>
            </a:r>
          </a:p>
          <a:p>
            <a:pPr marL="0" indent="0" algn="ctr">
              <a:buNone/>
            </a:pPr>
            <a:endParaRPr lang="en-US" sz="4400" dirty="0">
              <a:solidFill>
                <a:srgbClr val="8C1515"/>
              </a:solidFill>
            </a:endParaRPr>
          </a:p>
          <a:p>
            <a:pPr marL="0" indent="0" algn="ctr">
              <a:buNone/>
            </a:pPr>
            <a:endParaRPr lang="en-US" sz="4400" dirty="0">
              <a:solidFill>
                <a:srgbClr val="8C151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350268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B9C9BB-0584-4AE9-B811-58956271D3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3486"/>
            <a:ext cx="10515600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6000" dirty="0">
                <a:solidFill>
                  <a:srgbClr val="8C1515"/>
                </a:solidFill>
              </a:rPr>
              <a:t>Thank you!</a:t>
            </a:r>
          </a:p>
          <a:p>
            <a:pPr marL="0" indent="0" algn="ctr">
              <a:buNone/>
            </a:pPr>
            <a:endParaRPr lang="en-US" sz="4400" dirty="0">
              <a:solidFill>
                <a:srgbClr val="8C1515"/>
              </a:solidFill>
            </a:endParaRPr>
          </a:p>
          <a:p>
            <a:pPr marL="0" indent="0" algn="ctr">
              <a:buNone/>
            </a:pPr>
            <a:endParaRPr lang="en-US" sz="4400" dirty="0">
              <a:solidFill>
                <a:srgbClr val="8C151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40598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B9C9BB-0584-4AE9-B811-58956271D3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3486"/>
            <a:ext cx="10515600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6000" dirty="0">
                <a:solidFill>
                  <a:srgbClr val="8C1515"/>
                </a:solidFill>
              </a:rPr>
              <a:t>Questions?</a:t>
            </a:r>
          </a:p>
          <a:p>
            <a:pPr marL="0" indent="0" algn="ctr">
              <a:buNone/>
            </a:pPr>
            <a:endParaRPr lang="en-US" sz="4400" dirty="0">
              <a:solidFill>
                <a:srgbClr val="8C1515"/>
              </a:solidFill>
            </a:endParaRPr>
          </a:p>
          <a:p>
            <a:pPr marL="0" indent="0" algn="ctr">
              <a:buNone/>
            </a:pPr>
            <a:endParaRPr lang="en-US" sz="4400" dirty="0">
              <a:solidFill>
                <a:srgbClr val="8C151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22147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0D0D377-4345-4F14-9DB7-7E5ADF01AB2F}"/>
              </a:ext>
            </a:extLst>
          </p:cNvPr>
          <p:cNvSpPr/>
          <p:nvPr/>
        </p:nvSpPr>
        <p:spPr>
          <a:xfrm>
            <a:off x="0" y="0"/>
            <a:ext cx="12192000" cy="1325880"/>
          </a:xfrm>
          <a:prstGeom prst="rect">
            <a:avLst/>
          </a:prstGeom>
          <a:solidFill>
            <a:srgbClr val="8C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BC3383-24A4-409D-9A4D-DC034A0E0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About 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B9C9BB-0584-4AE9-B811-58956271D3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3486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Team:             Core Relevance</a:t>
            </a:r>
          </a:p>
          <a:p>
            <a:pPr marL="0" indent="0">
              <a:buNone/>
            </a:pPr>
            <a:r>
              <a:rPr lang="en-US" dirty="0"/>
              <a:t>Who: Researchers and engineers</a:t>
            </a:r>
          </a:p>
          <a:p>
            <a:pPr marL="0" indent="0">
              <a:buNone/>
            </a:pPr>
            <a:r>
              <a:rPr lang="en-US" dirty="0"/>
              <a:t>Where: Sunnyvale, California, USA</a:t>
            </a:r>
          </a:p>
          <a:p>
            <a:pPr marL="0" indent="0">
              <a:buNone/>
            </a:pPr>
            <a:r>
              <a:rPr lang="en-US" dirty="0"/>
              <a:t>Working on: Improving relevance of search results, currently focusing on </a:t>
            </a:r>
            <a:r>
              <a:rPr lang="en-US" b="1" dirty="0"/>
              <a:t>question answering </a:t>
            </a:r>
            <a:r>
              <a:rPr lang="en-US" dirty="0"/>
              <a:t>and </a:t>
            </a:r>
            <a:r>
              <a:rPr lang="en-US" b="1" dirty="0"/>
              <a:t>conversational search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1011BE3-73C0-4B69-8185-79547158FB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4011" y="1543386"/>
            <a:ext cx="1131694" cy="607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7702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0D0D377-4345-4F14-9DB7-7E5ADF01AB2F}"/>
              </a:ext>
            </a:extLst>
          </p:cNvPr>
          <p:cNvSpPr/>
          <p:nvPr/>
        </p:nvSpPr>
        <p:spPr>
          <a:xfrm>
            <a:off x="0" y="0"/>
            <a:ext cx="12192000" cy="1325880"/>
          </a:xfrm>
          <a:prstGeom prst="rect">
            <a:avLst/>
          </a:prstGeom>
          <a:solidFill>
            <a:srgbClr val="8C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BC3383-24A4-409D-9A4D-DC034A0E0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B9C9BB-0584-4AE9-B811-58956271D3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3486"/>
            <a:ext cx="10515600" cy="3642817"/>
          </a:xfrm>
        </p:spPr>
        <p:txBody>
          <a:bodyPr/>
          <a:lstStyle/>
          <a:p>
            <a:r>
              <a:rPr lang="en-US" dirty="0"/>
              <a:t>Chatbots, digital personal assistants, smart home devices, etc.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More conversational interactions between humans and machines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7CC4362-9859-4882-81FA-257A2D647A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1128" y="2286321"/>
            <a:ext cx="1322882" cy="18288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7248966-9085-443C-BFD4-B3AB2EA3609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3894" t="58105" r="42461" b="25684"/>
          <a:stretch/>
        </p:blipFill>
        <p:spPr>
          <a:xfrm>
            <a:off x="5311519" y="2286321"/>
            <a:ext cx="1315454" cy="1828800"/>
          </a:xfrm>
          <a:prstGeom prst="rect">
            <a:avLst/>
          </a:prstGeom>
        </p:spPr>
      </p:pic>
      <p:pic>
        <p:nvPicPr>
          <p:cNvPr id="11" name="Picture 8" descr="Invoke by Harman Kardon">
            <a:extLst>
              <a:ext uri="{FF2B5EF4-FFF2-40B4-BE49-F238E27FC236}">
                <a16:creationId xmlns:a16="http://schemas.microsoft.com/office/drawing/2014/main" id="{24741D3D-81CB-4627-A05A-F0D707CE0D9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730" r="29563"/>
          <a:stretch/>
        </p:blipFill>
        <p:spPr bwMode="auto">
          <a:xfrm>
            <a:off x="7314482" y="2286321"/>
            <a:ext cx="1323475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Arrow: Left 21">
            <a:extLst>
              <a:ext uri="{FF2B5EF4-FFF2-40B4-BE49-F238E27FC236}">
                <a16:creationId xmlns:a16="http://schemas.microsoft.com/office/drawing/2014/main" id="{BB91BF93-4CDD-44B5-A923-C9D13AF12CE8}"/>
              </a:ext>
            </a:extLst>
          </p:cNvPr>
          <p:cNvSpPr/>
          <p:nvPr/>
        </p:nvSpPr>
        <p:spPr>
          <a:xfrm>
            <a:off x="4015559" y="5795230"/>
            <a:ext cx="3657600" cy="457200"/>
          </a:xfrm>
          <a:prstGeom prst="lef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D096CD0-7732-43E3-86CE-119DF461577A}"/>
              </a:ext>
            </a:extLst>
          </p:cNvPr>
          <p:cNvSpPr txBox="1"/>
          <p:nvPr/>
        </p:nvSpPr>
        <p:spPr>
          <a:xfrm>
            <a:off x="7714075" y="5256620"/>
            <a:ext cx="126322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🤖📱</a:t>
            </a:r>
          </a:p>
          <a:p>
            <a:pPr algn="ctr"/>
            <a:r>
              <a:rPr lang="en-US" sz="3200" dirty="0"/>
              <a:t>💻🔈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151189A-B39E-4FB3-9ED0-22E48F891053}"/>
              </a:ext>
            </a:extLst>
          </p:cNvPr>
          <p:cNvSpPr/>
          <p:nvPr/>
        </p:nvSpPr>
        <p:spPr>
          <a:xfrm>
            <a:off x="3218001" y="5410509"/>
            <a:ext cx="748923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/>
              <a:t>🗣</a:t>
            </a:r>
          </a:p>
        </p:txBody>
      </p:sp>
      <p:sp>
        <p:nvSpPr>
          <p:cNvPr id="25" name="Arrow: Right 24">
            <a:extLst>
              <a:ext uri="{FF2B5EF4-FFF2-40B4-BE49-F238E27FC236}">
                <a16:creationId xmlns:a16="http://schemas.microsoft.com/office/drawing/2014/main" id="{79BA7A3A-EC5A-4028-8C16-B2D62164DF8A}"/>
              </a:ext>
            </a:extLst>
          </p:cNvPr>
          <p:cNvSpPr/>
          <p:nvPr/>
        </p:nvSpPr>
        <p:spPr>
          <a:xfrm>
            <a:off x="4015559" y="5338030"/>
            <a:ext cx="3657600" cy="457200"/>
          </a:xfrm>
          <a:prstGeom prst="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Image result for clippy site:microsoft.com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4550" y="2288553"/>
            <a:ext cx="989391" cy="1826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2556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/>
      <p:bldP spid="24" grpId="0"/>
      <p:bldP spid="2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0D0D377-4345-4F14-9DB7-7E5ADF01AB2F}"/>
              </a:ext>
            </a:extLst>
          </p:cNvPr>
          <p:cNvSpPr/>
          <p:nvPr/>
        </p:nvSpPr>
        <p:spPr>
          <a:xfrm>
            <a:off x="0" y="0"/>
            <a:ext cx="12192000" cy="1325880"/>
          </a:xfrm>
          <a:prstGeom prst="rect">
            <a:avLst/>
          </a:prstGeom>
          <a:solidFill>
            <a:srgbClr val="8C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BC3383-24A4-409D-9A4D-DC034A0E0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err="1">
                <a:solidFill>
                  <a:schemeClr val="bg1"/>
                </a:solidFill>
              </a:rPr>
              <a:t>QnA</a:t>
            </a:r>
            <a:r>
              <a:rPr lang="en-US" dirty="0">
                <a:solidFill>
                  <a:schemeClr val="bg1"/>
                </a:solidFill>
              </a:rPr>
              <a:t> on Bing.com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5889" y="1782307"/>
            <a:ext cx="6160222" cy="4638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6989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0D0D377-4345-4F14-9DB7-7E5ADF01AB2F}"/>
              </a:ext>
            </a:extLst>
          </p:cNvPr>
          <p:cNvSpPr/>
          <p:nvPr/>
        </p:nvSpPr>
        <p:spPr>
          <a:xfrm>
            <a:off x="0" y="0"/>
            <a:ext cx="12192000" cy="1325880"/>
          </a:xfrm>
          <a:prstGeom prst="rect">
            <a:avLst/>
          </a:prstGeom>
          <a:solidFill>
            <a:srgbClr val="8C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BC3383-24A4-409D-9A4D-DC034A0E0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err="1">
                <a:solidFill>
                  <a:schemeClr val="bg1"/>
                </a:solidFill>
              </a:rPr>
              <a:t>QnA</a:t>
            </a:r>
            <a:r>
              <a:rPr lang="en-US" dirty="0">
                <a:solidFill>
                  <a:schemeClr val="bg1"/>
                </a:solidFill>
              </a:rPr>
              <a:t> on Bing.com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9087" y="1635529"/>
            <a:ext cx="5053826" cy="4769849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535084" y="2042984"/>
            <a:ext cx="5121832" cy="568411"/>
          </a:xfrm>
          <a:prstGeom prst="rect">
            <a:avLst/>
          </a:prstGeom>
          <a:noFill/>
          <a:ln w="38100">
            <a:solidFill>
              <a:srgbClr val="8C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535084" y="3192163"/>
            <a:ext cx="5121832" cy="341869"/>
          </a:xfrm>
          <a:prstGeom prst="rect">
            <a:avLst/>
          </a:prstGeom>
          <a:noFill/>
          <a:ln w="38100">
            <a:solidFill>
              <a:srgbClr val="8C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535084" y="4114800"/>
            <a:ext cx="5121832" cy="391297"/>
          </a:xfrm>
          <a:prstGeom prst="rect">
            <a:avLst/>
          </a:prstGeom>
          <a:noFill/>
          <a:ln w="38100">
            <a:solidFill>
              <a:srgbClr val="8C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569087" y="5086865"/>
            <a:ext cx="5121832" cy="391297"/>
          </a:xfrm>
          <a:prstGeom prst="rect">
            <a:avLst/>
          </a:prstGeom>
          <a:noFill/>
          <a:ln w="38100">
            <a:solidFill>
              <a:srgbClr val="8C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3569087" y="6014081"/>
            <a:ext cx="5121832" cy="391297"/>
          </a:xfrm>
          <a:prstGeom prst="rect">
            <a:avLst/>
          </a:prstGeom>
          <a:noFill/>
          <a:ln w="38100">
            <a:solidFill>
              <a:srgbClr val="8C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538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0D0D377-4345-4F14-9DB7-7E5ADF01AB2F}"/>
              </a:ext>
            </a:extLst>
          </p:cNvPr>
          <p:cNvSpPr/>
          <p:nvPr/>
        </p:nvSpPr>
        <p:spPr>
          <a:xfrm>
            <a:off x="0" y="0"/>
            <a:ext cx="12192000" cy="1325880"/>
          </a:xfrm>
          <a:prstGeom prst="rect">
            <a:avLst/>
          </a:prstGeom>
          <a:solidFill>
            <a:srgbClr val="8C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BC3383-24A4-409D-9A4D-DC034A0E0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err="1">
                <a:solidFill>
                  <a:schemeClr val="bg1"/>
                </a:solidFill>
              </a:rPr>
              <a:t>QnA</a:t>
            </a:r>
            <a:r>
              <a:rPr lang="en-US" dirty="0">
                <a:solidFill>
                  <a:schemeClr val="bg1"/>
                </a:solidFill>
              </a:rPr>
              <a:t> on Cortana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15"/>
          <a:stretch/>
        </p:blipFill>
        <p:spPr>
          <a:xfrm>
            <a:off x="4614906" y="1520686"/>
            <a:ext cx="2962188" cy="5088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5787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0D0D377-4345-4F14-9DB7-7E5ADF01AB2F}"/>
              </a:ext>
            </a:extLst>
          </p:cNvPr>
          <p:cNvSpPr/>
          <p:nvPr/>
        </p:nvSpPr>
        <p:spPr>
          <a:xfrm>
            <a:off x="0" y="0"/>
            <a:ext cx="12192000" cy="1325880"/>
          </a:xfrm>
          <a:prstGeom prst="rect">
            <a:avLst/>
          </a:prstGeom>
          <a:solidFill>
            <a:srgbClr val="8C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BC3383-24A4-409D-9A4D-DC034A0E0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err="1">
                <a:solidFill>
                  <a:schemeClr val="bg1"/>
                </a:solidFill>
              </a:rPr>
              <a:t>QnA</a:t>
            </a:r>
            <a:r>
              <a:rPr lang="en-US" dirty="0">
                <a:solidFill>
                  <a:schemeClr val="bg1"/>
                </a:solidFill>
              </a:rPr>
              <a:t> on FB Messenger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1769" y="1415015"/>
            <a:ext cx="5908462" cy="4874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0216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5805</TotalTime>
  <Words>1183</Words>
  <Application>Microsoft Office PowerPoint</Application>
  <PresentationFormat>Widescreen</PresentationFormat>
  <Paragraphs>282</Paragraphs>
  <Slides>37</Slides>
  <Notes>36</Notes>
  <HiddenSlides>2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2" baseType="lpstr">
      <vt:lpstr>Arial</vt:lpstr>
      <vt:lpstr>Calibri</vt:lpstr>
      <vt:lpstr>Calibri Light</vt:lpstr>
      <vt:lpstr>Segoe UI</vt:lpstr>
      <vt:lpstr>Office Theme</vt:lpstr>
      <vt:lpstr>Topics</vt:lpstr>
      <vt:lpstr>Going to be high level…</vt:lpstr>
      <vt:lpstr>Queston Answering at Bing</vt:lpstr>
      <vt:lpstr>About Us</vt:lpstr>
      <vt:lpstr>Motivation</vt:lpstr>
      <vt:lpstr>QnA on Bing.com</vt:lpstr>
      <vt:lpstr>QnA on Bing.com</vt:lpstr>
      <vt:lpstr>QnA on Cortana</vt:lpstr>
      <vt:lpstr>QnA on FB Messenger</vt:lpstr>
      <vt:lpstr>MS MARCO</vt:lpstr>
      <vt:lpstr>MS MARCO</vt:lpstr>
      <vt:lpstr>MS MARCO</vt:lpstr>
      <vt:lpstr>SQuAD Leaderboard</vt:lpstr>
      <vt:lpstr>QnA Companies = $$$</vt:lpstr>
      <vt:lpstr>IR more important than ever </vt:lpstr>
      <vt:lpstr>IR more important than ever </vt:lpstr>
      <vt:lpstr>IR more important than ever </vt:lpstr>
      <vt:lpstr>Task</vt:lpstr>
      <vt:lpstr>Conversational Question Understanding  Using Web Knowledge</vt:lpstr>
      <vt:lpstr>Task</vt:lpstr>
      <vt:lpstr>Challenges</vt:lpstr>
      <vt:lpstr>Solution</vt:lpstr>
      <vt:lpstr>Parse Context</vt:lpstr>
      <vt:lpstr>Generate Reformulations</vt:lpstr>
      <vt:lpstr>Deep Model</vt:lpstr>
      <vt:lpstr>Deep Model</vt:lpstr>
      <vt:lpstr>Deep Model</vt:lpstr>
      <vt:lpstr>Select Best Reformulation</vt:lpstr>
      <vt:lpstr>Demo</vt:lpstr>
      <vt:lpstr>Demo</vt:lpstr>
      <vt:lpstr>Demo</vt:lpstr>
      <vt:lpstr>Demo</vt:lpstr>
      <vt:lpstr>Search Powered Conversations</vt:lpstr>
      <vt:lpstr>Conclusion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Conversational Question Understanding Using Web Knowledge</dc:title>
  <dc:creator>Gary Ren</dc:creator>
  <cp:lastModifiedBy>Gary Ren</cp:lastModifiedBy>
  <cp:revision>263</cp:revision>
  <dcterms:created xsi:type="dcterms:W3CDTF">2017-09-27T16:30:01Z</dcterms:created>
  <dcterms:modified xsi:type="dcterms:W3CDTF">2017-10-04T21:43:40Z</dcterms:modified>
</cp:coreProperties>
</file>

<file path=docProps/thumbnail.jpeg>
</file>